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0" r:id="rId5"/>
    <p:sldId id="258" r:id="rId6"/>
    <p:sldId id="289" r:id="rId7"/>
    <p:sldId id="288" r:id="rId8"/>
    <p:sldId id="296" r:id="rId9"/>
    <p:sldId id="297" r:id="rId10"/>
    <p:sldId id="290" r:id="rId11"/>
    <p:sldId id="291" r:id="rId12"/>
    <p:sldId id="295" r:id="rId13"/>
    <p:sldId id="292" r:id="rId14"/>
    <p:sldId id="293" r:id="rId15"/>
    <p:sldId id="294" r:id="rId16"/>
    <p:sldId id="263" r:id="rId17"/>
    <p:sldId id="284" r:id="rId18"/>
    <p:sldId id="298" r:id="rId19"/>
    <p:sldId id="269" r:id="rId20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1F1F"/>
    <a:srgbClr val="C6B2EF"/>
    <a:srgbClr val="F2CF96"/>
    <a:srgbClr val="FAD595"/>
    <a:srgbClr val="F98334"/>
    <a:srgbClr val="01C6FD"/>
    <a:srgbClr val="79AE02"/>
    <a:srgbClr val="067F9C"/>
    <a:srgbClr val="014E52"/>
    <a:srgbClr val="0C59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0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0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56876A3F-4FE3-4D4F-B92F-163183850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94516C7-1FF3-F44B-93B1-24B9AA324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CC366EC-5C00-4902-9A69-7526850A6C7D}" type="datetime1">
              <a:rPr lang="de-DE" smtClean="0"/>
              <a:t>09.02.2021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DC6268A-8AA9-4C40-BEFB-029DF3E811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8E928AC-AE76-324A-BA05-D16BF60C79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E62C3C4-9460-4343-9283-24A378E271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05489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g>
</file>

<file path=ppt/media/image18.jpg>
</file>

<file path=ppt/media/image2.jpe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47DD43D-A290-4AD1-BC7F-61CCC5E6B24A}" type="datetime1">
              <a:rPr lang="de-DE" noProof="0" smtClean="0"/>
              <a:t>09.02.2021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6DE8F2A-B3D4-43F2-B39B-CD77F64A1950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461779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1077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392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796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786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1834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779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Bildplatzhalter 35">
            <a:extLst>
              <a:ext uri="{FF2B5EF4-FFF2-40B4-BE49-F238E27FC236}">
                <a16:creationId xmlns:a16="http://schemas.microsoft.com/office/drawing/2014/main" id="{8B934246-87B1-4444-9DCA-06622CAD55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3992" y="124953"/>
            <a:ext cx="11944014" cy="4372387"/>
          </a:xfrm>
          <a:custGeom>
            <a:avLst/>
            <a:gdLst>
              <a:gd name="connsiteX0" fmla="*/ 0 w 11944014"/>
              <a:gd name="connsiteY0" fmla="*/ 0 h 4372387"/>
              <a:gd name="connsiteX1" fmla="*/ 11944014 w 11944014"/>
              <a:gd name="connsiteY1" fmla="*/ 0 h 4372387"/>
              <a:gd name="connsiteX2" fmla="*/ 11944014 w 11944014"/>
              <a:gd name="connsiteY2" fmla="*/ 4064314 h 4372387"/>
              <a:gd name="connsiteX3" fmla="*/ 11419539 w 11944014"/>
              <a:gd name="connsiteY3" fmla="*/ 4152711 h 4372387"/>
              <a:gd name="connsiteX4" fmla="*/ 4857299 w 11944014"/>
              <a:gd name="connsiteY4" fmla="*/ 3772522 h 4372387"/>
              <a:gd name="connsiteX5" fmla="*/ 510557 w 11944014"/>
              <a:gd name="connsiteY5" fmla="*/ 3115117 h 4372387"/>
              <a:gd name="connsiteX6" fmla="*/ 0 w 11944014"/>
              <a:gd name="connsiteY6" fmla="*/ 3085767 h 437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4014" h="4372387">
                <a:moveTo>
                  <a:pt x="0" y="0"/>
                </a:moveTo>
                <a:lnTo>
                  <a:pt x="11944014" y="0"/>
                </a:lnTo>
                <a:lnTo>
                  <a:pt x="11944014" y="4064314"/>
                </a:lnTo>
                <a:lnTo>
                  <a:pt x="11419539" y="4152711"/>
                </a:lnTo>
                <a:cubicBezTo>
                  <a:pt x="10120431" y="4379826"/>
                  <a:pt x="8581267" y="4634432"/>
                  <a:pt x="4857299" y="3772522"/>
                </a:cubicBezTo>
                <a:cubicBezTo>
                  <a:pt x="3261016" y="3403063"/>
                  <a:pt x="1951876" y="3212078"/>
                  <a:pt x="510557" y="3115117"/>
                </a:cubicBezTo>
                <a:lnTo>
                  <a:pt x="0" y="30857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1E99C6B2-05CE-48A7-8696-CEC64BE74DF5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123993 w 12192001"/>
              <a:gd name="connsiteY0" fmla="*/ 123993 h 6858000"/>
              <a:gd name="connsiteX1" fmla="*/ 123993 w 12192001"/>
              <a:gd name="connsiteY1" fmla="*/ 3209760 h 6858000"/>
              <a:gd name="connsiteX2" fmla="*/ 634550 w 12192001"/>
              <a:gd name="connsiteY2" fmla="*/ 3239110 h 6858000"/>
              <a:gd name="connsiteX3" fmla="*/ 4981292 w 12192001"/>
              <a:gd name="connsiteY3" fmla="*/ 3896515 h 6858000"/>
              <a:gd name="connsiteX4" fmla="*/ 11543532 w 12192001"/>
              <a:gd name="connsiteY4" fmla="*/ 4276704 h 6858000"/>
              <a:gd name="connsiteX5" fmla="*/ 12068007 w 12192001"/>
              <a:gd name="connsiteY5" fmla="*/ 4188307 h 6858000"/>
              <a:gd name="connsiteX6" fmla="*/ 12068007 w 12192001"/>
              <a:gd name="connsiteY6" fmla="*/ 123993 h 6858000"/>
              <a:gd name="connsiteX7" fmla="*/ 0 w 12192001"/>
              <a:gd name="connsiteY7" fmla="*/ 0 h 6858000"/>
              <a:gd name="connsiteX8" fmla="*/ 12192000 w 12192001"/>
              <a:gd name="connsiteY8" fmla="*/ 0 h 6858000"/>
              <a:gd name="connsiteX9" fmla="*/ 12192000 w 12192001"/>
              <a:gd name="connsiteY9" fmla="*/ 4167393 h 6858000"/>
              <a:gd name="connsiteX10" fmla="*/ 12192001 w 12192001"/>
              <a:gd name="connsiteY10" fmla="*/ 4167393 h 6858000"/>
              <a:gd name="connsiteX11" fmla="*/ 12192001 w 12192001"/>
              <a:gd name="connsiteY11" fmla="*/ 4799849 h 6858000"/>
              <a:gd name="connsiteX12" fmla="*/ 12192001 w 12192001"/>
              <a:gd name="connsiteY12" fmla="*/ 4950491 h 6858000"/>
              <a:gd name="connsiteX13" fmla="*/ 12192001 w 12192001"/>
              <a:gd name="connsiteY13" fmla="*/ 6858000 h 6858000"/>
              <a:gd name="connsiteX14" fmla="*/ 12192000 w 12192001"/>
              <a:gd name="connsiteY14" fmla="*/ 6858000 h 6858000"/>
              <a:gd name="connsiteX15" fmla="*/ 1 w 12192001"/>
              <a:gd name="connsiteY15" fmla="*/ 6858000 h 6858000"/>
              <a:gd name="connsiteX16" fmla="*/ 0 w 12192001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1" h="6858000">
                <a:moveTo>
                  <a:pt x="123993" y="123993"/>
                </a:moveTo>
                <a:lnTo>
                  <a:pt x="123993" y="3209760"/>
                </a:lnTo>
                <a:lnTo>
                  <a:pt x="634550" y="3239110"/>
                </a:lnTo>
                <a:cubicBezTo>
                  <a:pt x="2075869" y="3336071"/>
                  <a:pt x="3385009" y="3527056"/>
                  <a:pt x="4981292" y="3896515"/>
                </a:cubicBezTo>
                <a:cubicBezTo>
                  <a:pt x="8705260" y="4758425"/>
                  <a:pt x="10244424" y="4503819"/>
                  <a:pt x="11543532" y="4276704"/>
                </a:cubicBezTo>
                <a:lnTo>
                  <a:pt x="12068007" y="4188307"/>
                </a:lnTo>
                <a:lnTo>
                  <a:pt x="12068007" y="1239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4167393"/>
                </a:lnTo>
                <a:lnTo>
                  <a:pt x="12192001" y="4167393"/>
                </a:lnTo>
                <a:lnTo>
                  <a:pt x="12192001" y="4799849"/>
                </a:lnTo>
                <a:lnTo>
                  <a:pt x="12192001" y="4950491"/>
                </a:lnTo>
                <a:lnTo>
                  <a:pt x="12192001" y="6858000"/>
                </a:lnTo>
                <a:lnTo>
                  <a:pt x="12192000" y="68580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de-DE" noProof="0"/>
              <a:t>Untertitel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de-DE" noProof="0"/>
              <a:t>Titel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7048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de-DE" noProof="0"/>
              <a:t>Titelmasterformat durch Klicken bearbeiten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5240" y="3802065"/>
            <a:ext cx="9784080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5240" y="4294303"/>
            <a:ext cx="9784080" cy="1737360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05951AB2-D568-4A7E-9408-FADC8BED4119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4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3 Abschn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5240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23026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1" name="Textplatzhalter 8">
            <a:extLst>
              <a:ext uri="{FF2B5EF4-FFF2-40B4-BE49-F238E27FC236}">
                <a16:creationId xmlns:a16="http://schemas.microsoft.com/office/drawing/2014/main" id="{08664829-F6FB-4E31-BF5C-C895ADF2BA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99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5240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3" name="Textplatzhalt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3026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8">
            <a:extLst>
              <a:ext uri="{FF2B5EF4-FFF2-40B4-BE49-F238E27FC236}">
                <a16:creationId xmlns:a16="http://schemas.microsoft.com/office/drawing/2014/main" id="{7E9E558E-F7EF-4347-AD3C-FDB2A9BCF61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35999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9AD2AC4-32E8-BC46-848C-BEA37118CB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55448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bseitiges F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679784BB-7CDD-484B-8F47-9CF1D79993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99200" y="0"/>
            <a:ext cx="58928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314" y="244477"/>
            <a:ext cx="5170715" cy="1588127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de-DE" noProof="0"/>
              <a:t>Titelmasterformat durch Klicken bearbeiten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499" y="2061165"/>
            <a:ext cx="5045529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499" y="2708227"/>
            <a:ext cx="5045529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E6A75B6-7B4E-496F-A846-0FFBB6E1D164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7648ACB4-9C22-4636-800F-578055A5BC10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872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ssdiagramm: Dokument 3">
            <a:extLst>
              <a:ext uri="{FF2B5EF4-FFF2-40B4-BE49-F238E27FC236}">
                <a16:creationId xmlns:a16="http://schemas.microsoft.com/office/drawing/2014/main" id="{D5C833BC-89A8-4D28-9D63-F45F14D694BF}"/>
              </a:ext>
            </a:extLst>
          </p:cNvPr>
          <p:cNvSpPr/>
          <p:nvPr userDrawn="1"/>
        </p:nvSpPr>
        <p:spPr>
          <a:xfrm flipH="1">
            <a:off x="123987" y="124955"/>
            <a:ext cx="11953415" cy="4408002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17" h="24785">
                <a:moveTo>
                  <a:pt x="17" y="0"/>
                </a:moveTo>
                <a:lnTo>
                  <a:pt x="21617" y="0"/>
                </a:lnTo>
                <a:lnTo>
                  <a:pt x="21617" y="17322"/>
                </a:lnTo>
                <a:cubicBezTo>
                  <a:pt x="10919" y="19230"/>
                  <a:pt x="10221" y="28798"/>
                  <a:pt x="0" y="22875"/>
                </a:cubicBezTo>
                <a:cubicBezTo>
                  <a:pt x="6" y="15250"/>
                  <a:pt x="11" y="7625"/>
                  <a:pt x="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de-DE" noProof="0"/>
              <a:t>Untertitel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de-DE" noProof="0"/>
              <a:t>Titel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582240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ussdiagramm: Dokument 3">
            <a:extLst>
              <a:ext uri="{FF2B5EF4-FFF2-40B4-BE49-F238E27FC236}">
                <a16:creationId xmlns:a16="http://schemas.microsoft.com/office/drawing/2014/main" id="{7F75D8AF-79DE-4E2B-A15F-8EC66948BC31}"/>
              </a:ext>
            </a:extLst>
          </p:cNvPr>
          <p:cNvSpPr/>
          <p:nvPr userDrawn="1"/>
        </p:nvSpPr>
        <p:spPr>
          <a:xfrm flipH="1" flipV="1">
            <a:off x="114590" y="4581492"/>
            <a:ext cx="11962815" cy="2152681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  <a:gd name="connsiteX0" fmla="*/ 34 w 21634"/>
              <a:gd name="connsiteY0" fmla="*/ 0 h 36778"/>
              <a:gd name="connsiteX1" fmla="*/ 21634 w 21634"/>
              <a:gd name="connsiteY1" fmla="*/ 0 h 36778"/>
              <a:gd name="connsiteX2" fmla="*/ 21634 w 21634"/>
              <a:gd name="connsiteY2" fmla="*/ 17322 h 36778"/>
              <a:gd name="connsiteX3" fmla="*/ 0 w 21634"/>
              <a:gd name="connsiteY3" fmla="*/ 35787 h 36778"/>
              <a:gd name="connsiteX4" fmla="*/ 34 w 21634"/>
              <a:gd name="connsiteY4" fmla="*/ 0 h 36778"/>
              <a:gd name="connsiteX0" fmla="*/ 34 w 21634"/>
              <a:gd name="connsiteY0" fmla="*/ 0 h 41874"/>
              <a:gd name="connsiteX1" fmla="*/ 21634 w 21634"/>
              <a:gd name="connsiteY1" fmla="*/ 0 h 41874"/>
              <a:gd name="connsiteX2" fmla="*/ 21634 w 21634"/>
              <a:gd name="connsiteY2" fmla="*/ 17322 h 41874"/>
              <a:gd name="connsiteX3" fmla="*/ 0 w 21634"/>
              <a:gd name="connsiteY3" fmla="*/ 35787 h 41874"/>
              <a:gd name="connsiteX4" fmla="*/ 34 w 21634"/>
              <a:gd name="connsiteY4" fmla="*/ 0 h 41874"/>
              <a:gd name="connsiteX0" fmla="*/ 34 w 21634"/>
              <a:gd name="connsiteY0" fmla="*/ 0 h 42123"/>
              <a:gd name="connsiteX1" fmla="*/ 21634 w 21634"/>
              <a:gd name="connsiteY1" fmla="*/ 0 h 42123"/>
              <a:gd name="connsiteX2" fmla="*/ 21634 w 21634"/>
              <a:gd name="connsiteY2" fmla="*/ 17322 h 42123"/>
              <a:gd name="connsiteX3" fmla="*/ 0 w 21634"/>
              <a:gd name="connsiteY3" fmla="*/ 35787 h 42123"/>
              <a:gd name="connsiteX4" fmla="*/ 34 w 21634"/>
              <a:gd name="connsiteY4" fmla="*/ 0 h 4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4" h="42123">
                <a:moveTo>
                  <a:pt x="34" y="0"/>
                </a:moveTo>
                <a:lnTo>
                  <a:pt x="21634" y="0"/>
                </a:lnTo>
                <a:lnTo>
                  <a:pt x="21634" y="17322"/>
                </a:lnTo>
                <a:cubicBezTo>
                  <a:pt x="10970" y="21444"/>
                  <a:pt x="9198" y="56098"/>
                  <a:pt x="0" y="35787"/>
                </a:cubicBezTo>
                <a:cubicBezTo>
                  <a:pt x="6" y="28162"/>
                  <a:pt x="28" y="7625"/>
                  <a:pt x="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rtlCol="0"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Abschnittsüberschrift 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tx1"/>
                </a:solidFill>
              </a:rPr>
              <a:pPr rtl="0"/>
              <a:t>‹Nr.›</a:t>
            </a:fld>
            <a:endParaRPr lang="de-DE" b="1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219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ahmen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58E3AAF-44AA-41E0-AE18-8B461598AD0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6314" y="1825625"/>
            <a:ext cx="5306787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FC1B8B60-5429-4EF9-93D0-2CCCF562B91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38900" y="1825625"/>
            <a:ext cx="5181600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94700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ahmen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84744"/>
            <a:ext cx="3932237" cy="1588127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B43535EE-90E2-422C-B7AC-4D346E8D6E0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500215"/>
            <a:ext cx="6172200" cy="5368773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76424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ahmen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84744"/>
            <a:ext cx="3932237" cy="1588127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1" name="Bildplatzhalter 2">
            <a:extLst>
              <a:ext uri="{FF2B5EF4-FFF2-40B4-BE49-F238E27FC236}">
                <a16:creationId xmlns:a16="http://schemas.microsoft.com/office/drawing/2014/main" id="{131CB29F-0BE0-476F-B57A-7638E9BFA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00215"/>
            <a:ext cx="6172200" cy="5368773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 smtClean="0"/>
              <a:t>Bild durch Klicken auf Symbol hinzufügen</a:t>
            </a:r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409964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432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gebot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4E46C0F6-F728-4FF0-A7F3-F6AECCD35B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0650" y="136525"/>
            <a:ext cx="11950700" cy="6584951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4DAD220-8CE3-4FF4-957A-1E24442C65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7500" y="4022725"/>
            <a:ext cx="10033000" cy="1236236"/>
          </a:xfrm>
          <a:solidFill>
            <a:schemeClr val="tx1">
              <a:alpha val="68000"/>
            </a:schemeClr>
          </a:solidFill>
        </p:spPr>
        <p:txBody>
          <a:bodyPr lIns="274320" tIns="274320" rIns="274320" bIns="274320" rtlCol="0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  <a:p>
            <a:pPr lvl="0" rtl="0"/>
            <a:endParaRPr lang="de-DE" noProof="0"/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58FDDD78-44AA-4B92-90B8-DFC56D688C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6550" y="3269342"/>
            <a:ext cx="1155366" cy="2576090"/>
          </a:xfrm>
          <a:noFill/>
        </p:spPr>
        <p:txBody>
          <a:bodyPr wrap="square" lIns="182880" tIns="182880" rIns="182880" bIns="91440" rtlCol="0">
            <a:spAutoFit/>
          </a:bodyPr>
          <a:lstStyle>
            <a:lvl1pPr marL="0" indent="0">
              <a:buNone/>
              <a:defRPr sz="1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de-DE" noProof="0"/>
              <a:t>“</a:t>
            </a:r>
          </a:p>
        </p:txBody>
      </p:sp>
      <p:sp>
        <p:nvSpPr>
          <p:cNvPr id="9" name="Rahmen 8">
            <a:extLst>
              <a:ext uri="{FF2B5EF4-FFF2-40B4-BE49-F238E27FC236}">
                <a16:creationId xmlns:a16="http://schemas.microsoft.com/office/drawing/2014/main" id="{0283712C-6C33-4303-985C-6493AAFAF40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793B617-BDEC-4471-BF16-3ADF8D92DD69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33D238BD-C38B-4BEB-92A5-657AAB9C5351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0E81040-AE93-4763-96F3-062F0F2D8F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070143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D314F9CD-0693-4A94-A67A-F71413300A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39624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3"/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de-DE" noProof="0"/>
              <a:t>Untertitel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de-DE" noProof="0"/>
              <a:t>Titel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B386286-CEE2-E94A-BBC0-0A3723EB14DE}"/>
              </a:ext>
            </a:extLst>
          </p:cNvPr>
          <p:cNvSpPr/>
          <p:nvPr userDrawn="1"/>
        </p:nvSpPr>
        <p:spPr>
          <a:xfrm>
            <a:off x="11008895" y="6220326"/>
            <a:ext cx="866273" cy="6376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5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3">
            <a:extLst>
              <a:ext uri="{FF2B5EF4-FFF2-40B4-BE49-F238E27FC236}">
                <a16:creationId xmlns:a16="http://schemas.microsoft.com/office/drawing/2014/main" id="{7C719AD2-39D2-425C-90E5-8FD2D783ADD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4907643" cy="701731"/>
          </a:xfrm>
        </p:spPr>
        <p:txBody>
          <a:bodyPr vert="horz" wrap="square" lIns="91440" tIns="45720" rIns="91440" bIns="45720" rtlCol="0" anchor="b">
            <a:spAutoFit/>
          </a:bodyPr>
          <a:lstStyle>
            <a:lvl1pPr>
              <a:defRPr lang="en-GB" sz="4400" b="1" spc="-150" dirty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de-DE" noProof="0"/>
              <a:t>Vielen Dank</a:t>
            </a:r>
          </a:p>
        </p:txBody>
      </p:sp>
    </p:spTree>
    <p:extLst>
      <p:ext uri="{BB962C8B-B14F-4D97-AF65-F5344CB8AC3E}">
        <p14:creationId xmlns:p14="http://schemas.microsoft.com/office/powerpoint/2010/main" val="73419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 mit F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6D24BA90-E7BA-471E-AA13-3329EDCD80A2}"/>
              </a:ext>
            </a:extLst>
          </p:cNvPr>
          <p:cNvSpPr/>
          <p:nvPr userDrawn="1"/>
        </p:nvSpPr>
        <p:spPr>
          <a:xfrm flipV="1">
            <a:off x="-1" y="-3"/>
            <a:ext cx="12192001" cy="6858003"/>
          </a:xfrm>
          <a:custGeom>
            <a:avLst/>
            <a:gdLst>
              <a:gd name="connsiteX0" fmla="*/ 9171734 w 12192001"/>
              <a:gd name="connsiteY0" fmla="*/ 2269381 h 6858003"/>
              <a:gd name="connsiteX1" fmla="*/ 4981292 w 12192001"/>
              <a:gd name="connsiteY1" fmla="*/ 1670903 h 6858003"/>
              <a:gd name="connsiteX2" fmla="*/ 634550 w 12192001"/>
              <a:gd name="connsiteY2" fmla="*/ 1013497 h 6858003"/>
              <a:gd name="connsiteX3" fmla="*/ 123993 w 12192001"/>
              <a:gd name="connsiteY3" fmla="*/ 984148 h 6858003"/>
              <a:gd name="connsiteX4" fmla="*/ 123993 w 12192001"/>
              <a:gd name="connsiteY4" fmla="*/ 123993 h 6858003"/>
              <a:gd name="connsiteX5" fmla="*/ 12068007 w 12192001"/>
              <a:gd name="connsiteY5" fmla="*/ 123993 h 6858003"/>
              <a:gd name="connsiteX6" fmla="*/ 12068007 w 12192001"/>
              <a:gd name="connsiteY6" fmla="*/ 1962695 h 6858003"/>
              <a:gd name="connsiteX7" fmla="*/ 11543532 w 12192001"/>
              <a:gd name="connsiteY7" fmla="*/ 2051091 h 6858003"/>
              <a:gd name="connsiteX8" fmla="*/ 9171734 w 12192001"/>
              <a:gd name="connsiteY8" fmla="*/ 2269381 h 6858003"/>
              <a:gd name="connsiteX9" fmla="*/ 1 w 12192001"/>
              <a:gd name="connsiteY9" fmla="*/ 6858003 h 6858003"/>
              <a:gd name="connsiteX10" fmla="*/ 12192001 w 12192001"/>
              <a:gd name="connsiteY10" fmla="*/ 6858003 h 6858003"/>
              <a:gd name="connsiteX11" fmla="*/ 12192001 w 12192001"/>
              <a:gd name="connsiteY11" fmla="*/ 2724879 h 6858003"/>
              <a:gd name="connsiteX12" fmla="*/ 12192001 w 12192001"/>
              <a:gd name="connsiteY12" fmla="*/ 2477360 h 6858003"/>
              <a:gd name="connsiteX13" fmla="*/ 12192001 w 12192001"/>
              <a:gd name="connsiteY13" fmla="*/ 1941781 h 6858003"/>
              <a:gd name="connsiteX14" fmla="*/ 12192000 w 12192001"/>
              <a:gd name="connsiteY14" fmla="*/ 1941781 h 6858003"/>
              <a:gd name="connsiteX15" fmla="*/ 12192000 w 12192001"/>
              <a:gd name="connsiteY15" fmla="*/ 0 h 6858003"/>
              <a:gd name="connsiteX16" fmla="*/ 0 w 12192001"/>
              <a:gd name="connsiteY16" fmla="*/ 0 h 6858003"/>
              <a:gd name="connsiteX17" fmla="*/ 0 w 12192001"/>
              <a:gd name="connsiteY17" fmla="*/ 6858000 h 6858003"/>
              <a:gd name="connsiteX18" fmla="*/ 1 w 12192001"/>
              <a:gd name="connsiteY18" fmla="*/ 6858000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1" h="6858003">
                <a:moveTo>
                  <a:pt x="9171734" y="2269381"/>
                </a:moveTo>
                <a:cubicBezTo>
                  <a:pt x="8159059" y="2253684"/>
                  <a:pt x="6843276" y="2101858"/>
                  <a:pt x="4981292" y="1670903"/>
                </a:cubicBezTo>
                <a:cubicBezTo>
                  <a:pt x="3385010" y="1301444"/>
                  <a:pt x="2075869" y="1110459"/>
                  <a:pt x="634550" y="1013497"/>
                </a:cubicBezTo>
                <a:lnTo>
                  <a:pt x="123993" y="984148"/>
                </a:lnTo>
                <a:lnTo>
                  <a:pt x="123993" y="123993"/>
                </a:lnTo>
                <a:lnTo>
                  <a:pt x="12068007" y="123993"/>
                </a:lnTo>
                <a:lnTo>
                  <a:pt x="12068007" y="1962695"/>
                </a:lnTo>
                <a:lnTo>
                  <a:pt x="11543532" y="2051091"/>
                </a:lnTo>
                <a:cubicBezTo>
                  <a:pt x="10893978" y="2164649"/>
                  <a:pt x="10184410" y="2285079"/>
                  <a:pt x="9171734" y="2269381"/>
                </a:cubicBezTo>
                <a:close/>
                <a:moveTo>
                  <a:pt x="1" y="6858003"/>
                </a:moveTo>
                <a:lnTo>
                  <a:pt x="12192001" y="6858003"/>
                </a:lnTo>
                <a:lnTo>
                  <a:pt x="12192001" y="2724879"/>
                </a:lnTo>
                <a:lnTo>
                  <a:pt x="12192001" y="2477360"/>
                </a:lnTo>
                <a:lnTo>
                  <a:pt x="12192001" y="1941781"/>
                </a:lnTo>
                <a:lnTo>
                  <a:pt x="12192000" y="1941781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lnTo>
                  <a:pt x="1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467520A-F508-4AA5-BBCF-30AE2B312E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3992" y="4587876"/>
            <a:ext cx="11944014" cy="2146775"/>
          </a:xfrm>
          <a:custGeom>
            <a:avLst/>
            <a:gdLst>
              <a:gd name="connsiteX0" fmla="*/ 9047741 w 11944014"/>
              <a:gd name="connsiteY0" fmla="*/ 1387 h 2146775"/>
              <a:gd name="connsiteX1" fmla="*/ 11419539 w 11944014"/>
              <a:gd name="connsiteY1" fmla="*/ 219677 h 2146775"/>
              <a:gd name="connsiteX2" fmla="*/ 11944014 w 11944014"/>
              <a:gd name="connsiteY2" fmla="*/ 308073 h 2146775"/>
              <a:gd name="connsiteX3" fmla="*/ 11944014 w 11944014"/>
              <a:gd name="connsiteY3" fmla="*/ 2146775 h 2146775"/>
              <a:gd name="connsiteX4" fmla="*/ 0 w 11944014"/>
              <a:gd name="connsiteY4" fmla="*/ 2146775 h 2146775"/>
              <a:gd name="connsiteX5" fmla="*/ 0 w 11944014"/>
              <a:gd name="connsiteY5" fmla="*/ 1286620 h 2146775"/>
              <a:gd name="connsiteX6" fmla="*/ 510557 w 11944014"/>
              <a:gd name="connsiteY6" fmla="*/ 1257271 h 2146775"/>
              <a:gd name="connsiteX7" fmla="*/ 4857299 w 11944014"/>
              <a:gd name="connsiteY7" fmla="*/ 599865 h 2146775"/>
              <a:gd name="connsiteX8" fmla="*/ 9047741 w 11944014"/>
              <a:gd name="connsiteY8" fmla="*/ 1387 h 214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44014" h="2146775">
                <a:moveTo>
                  <a:pt x="9047741" y="1387"/>
                </a:moveTo>
                <a:cubicBezTo>
                  <a:pt x="10060417" y="-14311"/>
                  <a:pt x="10769985" y="106119"/>
                  <a:pt x="11419539" y="219677"/>
                </a:cubicBezTo>
                <a:lnTo>
                  <a:pt x="11944014" y="308073"/>
                </a:lnTo>
                <a:lnTo>
                  <a:pt x="11944014" y="2146775"/>
                </a:lnTo>
                <a:lnTo>
                  <a:pt x="0" y="2146775"/>
                </a:lnTo>
                <a:lnTo>
                  <a:pt x="0" y="1286620"/>
                </a:lnTo>
                <a:lnTo>
                  <a:pt x="510557" y="1257271"/>
                </a:lnTo>
                <a:cubicBezTo>
                  <a:pt x="1951876" y="1160309"/>
                  <a:pt x="3261017" y="969324"/>
                  <a:pt x="4857299" y="599865"/>
                </a:cubicBezTo>
                <a:cubicBezTo>
                  <a:pt x="6719283" y="168910"/>
                  <a:pt x="8035066" y="17084"/>
                  <a:pt x="9047741" y="13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rtlCol="0"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Abschnittsüberschrift 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13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 mit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4">
            <a:extLst>
              <a:ext uri="{FF2B5EF4-FFF2-40B4-BE49-F238E27FC236}">
                <a16:creationId xmlns:a16="http://schemas.microsoft.com/office/drawing/2014/main" id="{A836EFBB-5449-47CB-96D6-CB08287F75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>
                <a:solidFill>
                  <a:schemeClr val="tx1"/>
                </a:solidFill>
              </a:defRPr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3860800"/>
            <a:ext cx="9666514" cy="1686720"/>
          </a:xfrm>
        </p:spPr>
        <p:txBody>
          <a:bodyPr rtlCol="0" anchor="b">
            <a:noAutofit/>
          </a:bodyPr>
          <a:lstStyle>
            <a:lvl1pPr>
              <a:defRPr sz="48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Abschnittsüberschrift 2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5610170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B68A07C-35C9-40A7-8487-9EAD314C595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CE9143E8-1B27-4F08-9F20-BE30B14AC24E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5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ahmen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3B7F86AE-7774-0B40-8944-DF91C77B02F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6315" y="1463040"/>
            <a:ext cx="8030935" cy="4770098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63012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618346-1C0B-46DB-AAA6-71C865DE85F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6315" y="1463040"/>
            <a:ext cx="8030935" cy="4770098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0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5328109-BF43-024A-B25B-C69E4098CF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1451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ahmen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6" name="Textplatzhalter 4">
            <a:extLst>
              <a:ext uri="{FF2B5EF4-FFF2-40B4-BE49-F238E27FC236}">
                <a16:creationId xmlns:a16="http://schemas.microsoft.com/office/drawing/2014/main" id="{1F05F3BA-65F5-4621-807B-C8B857D01CA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38900" y="1463346"/>
            <a:ext cx="5181600" cy="487003"/>
          </a:xfrm>
        </p:spPr>
        <p:txBody>
          <a:bodyPr rtlCol="0" anchor="b">
            <a:norm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8" name="Inhaltsplatzhalter 5">
            <a:extLst>
              <a:ext uri="{FF2B5EF4-FFF2-40B4-BE49-F238E27FC236}">
                <a16:creationId xmlns:a16="http://schemas.microsoft.com/office/drawing/2014/main" id="{CDF89E18-CCB2-4D69-AB77-CAB656EC211C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38898" y="2149311"/>
            <a:ext cx="5181601" cy="4040352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986F9159-693C-4325-939A-8C6869B2246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6314" y="1463346"/>
            <a:ext cx="5306787" cy="487003"/>
          </a:xfrm>
        </p:spPr>
        <p:txBody>
          <a:bodyPr rtlCol="0" anchor="b">
            <a:norm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Inhaltsplatzhalter 3">
            <a:extLst>
              <a:ext uri="{FF2B5EF4-FFF2-40B4-BE49-F238E27FC236}">
                <a16:creationId xmlns:a16="http://schemas.microsoft.com/office/drawing/2014/main" id="{BEA361C8-0231-48E8-965E-6BB6D606C9F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6314" y="2149311"/>
            <a:ext cx="5306789" cy="4040352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01596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weißer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500" y="1509626"/>
            <a:ext cx="4900386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20114" y="1509626"/>
            <a:ext cx="4900386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500" y="2156688"/>
            <a:ext cx="4900386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3" name="Textplatzhalt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20114" y="2156688"/>
            <a:ext cx="4900386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0FB9F81-CC7F-5244-95A6-279BE4B51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314" y="500215"/>
            <a:ext cx="11174186" cy="590931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44025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E1B3994-EC85-4CEE-B849-7AE33810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pPr lvl="0"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E88709A-CA63-4EAC-968C-8873D088E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253331"/>
            <a:ext cx="11174186" cy="4770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BA3C17-8AAC-4933-A7DA-CD7D3F840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631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2B1D122-60D0-8B4D-896A-2A770C0B6343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6B5B9FA1-1805-A944-AC99-868579EBA1AD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57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62" r:id="rId5"/>
    <p:sldLayoutId id="2147483650" r:id="rId6"/>
    <p:sldLayoutId id="2147483668" r:id="rId7"/>
    <p:sldLayoutId id="2147483674" r:id="rId8"/>
    <p:sldLayoutId id="2147483666" r:id="rId9"/>
    <p:sldLayoutId id="2147483664" r:id="rId10"/>
    <p:sldLayoutId id="2147483663" r:id="rId11"/>
    <p:sldLayoutId id="2147483667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65" r:id="rId18"/>
    <p:sldLayoutId id="2147483669" r:id="rId19"/>
    <p:sldLayoutId id="214748367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3600" b="1" kern="1200" spc="-60" baseline="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60" userDrawn="1">
          <p15:clr>
            <a:srgbClr val="F26B43"/>
          </p15:clr>
        </p15:guide>
        <p15:guide id="4" pos="7320" userDrawn="1">
          <p15:clr>
            <a:srgbClr val="F26B43"/>
          </p15:clr>
        </p15:guide>
        <p15:guide id="5" orient="horz" pos="360" userDrawn="1">
          <p15:clr>
            <a:srgbClr val="F26B43"/>
          </p15:clr>
        </p15:guide>
        <p15:guide id="6" orient="horz" pos="3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jpg"/><Relationship Id="rId4" Type="http://schemas.openxmlformats.org/officeDocument/2006/relationships/image" Target="../media/image1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p_0_1_bikes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map_0_2_bikes.html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top_circle_rides_2020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bike_rides_week_2019_2020.html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570"/>
            <a:ext cx="12191999" cy="7815384"/>
          </a:xfrm>
          <a:prstGeom prst="rect">
            <a:avLst/>
          </a:prstGeom>
        </p:spPr>
      </p:pic>
      <p:sp>
        <p:nvSpPr>
          <p:cNvPr id="11" name="Rechteck 10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1D4E439-7AFE-41C2-9561-67F5879CA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smtClean="0">
                <a:solidFill>
                  <a:srgbClr val="FFFF00"/>
                </a:solidFill>
              </a:rPr>
              <a:t>Capital </a:t>
            </a:r>
            <a:r>
              <a:rPr lang="de-DE" dirty="0" err="1" smtClean="0">
                <a:solidFill>
                  <a:srgbClr val="FFFF00"/>
                </a:solidFill>
              </a:rPr>
              <a:t>Bikeshare</a:t>
            </a:r>
            <a:endParaRPr lang="de-DE" dirty="0">
              <a:solidFill>
                <a:srgbClr val="FFFF00"/>
              </a:solidFill>
            </a:endParaRPr>
          </a:p>
        </p:txBody>
      </p:sp>
      <p:sp>
        <p:nvSpPr>
          <p:cNvPr id="12" name="Titel 2">
            <a:extLst>
              <a:ext uri="{FF2B5EF4-FFF2-40B4-BE49-F238E27FC236}">
                <a16:creationId xmlns:a16="http://schemas.microsoft.com/office/drawing/2014/main" id="{31D4E439-7AFE-41C2-9561-67F5879CAB86}"/>
              </a:ext>
            </a:extLst>
          </p:cNvPr>
          <p:cNvSpPr txBox="1">
            <a:spLocks/>
          </p:cNvSpPr>
          <p:nvPr/>
        </p:nvSpPr>
        <p:spPr>
          <a:xfrm>
            <a:off x="691434" y="3866060"/>
            <a:ext cx="9666514" cy="168672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4800" b="1" kern="1200" spc="-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solidFill>
                  <a:srgbClr val="FF0000"/>
                </a:solidFill>
              </a:rPr>
              <a:t>Capital </a:t>
            </a:r>
            <a:r>
              <a:rPr lang="de-DE" dirty="0" err="1" smtClean="0">
                <a:solidFill>
                  <a:srgbClr val="FF0000"/>
                </a:solidFill>
              </a:rPr>
              <a:t>Bikeshare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C7B128-5866-4067-9B7F-0E73E6CBF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6686" y="5610170"/>
            <a:ext cx="9666514" cy="571438"/>
          </a:xfrm>
        </p:spPr>
        <p:txBody>
          <a:bodyPr rtlCol="0"/>
          <a:lstStyle/>
          <a:p>
            <a:pPr rtl="0"/>
            <a:r>
              <a:rPr lang="de-DE" dirty="0" smtClean="0"/>
              <a:t>Diana Jaffé</a:t>
            </a:r>
          </a:p>
          <a:p>
            <a:pPr rtl="0"/>
            <a:r>
              <a:rPr lang="de-DE" dirty="0" smtClean="0"/>
              <a:t>Feb. 9th, .2021</a:t>
            </a:r>
            <a:endParaRPr lang="de-DE" dirty="0"/>
          </a:p>
        </p:txBody>
      </p:sp>
      <p:sp>
        <p:nvSpPr>
          <p:cNvPr id="9" name="Rechteck 8" descr="Hintergrundblock für Foliennummer">
            <a:extLst>
              <a:ext uri="{FF2B5EF4-FFF2-40B4-BE49-F238E27FC236}">
                <a16:creationId xmlns:a16="http://schemas.microsoft.com/office/drawing/2014/main" id="{AC2B5667-FA20-49C2-A3CD-B275BB41F618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>
              <a:solidFill>
                <a:schemeClr val="tx1"/>
              </a:solidFill>
            </a:endParaRP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C1F153D4-F9C1-4295-8CB0-BFC0E94D4C64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smtClean="0">
                <a:solidFill>
                  <a:schemeClr val="bg1"/>
                </a:solidFill>
              </a:rPr>
              <a:pPr rtl="0"/>
              <a:t>1</a:t>
            </a:fld>
            <a:endParaRPr lang="de-DE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061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FF1F1F"/>
                </a:solidFill>
              </a:rPr>
              <a:t>The Future </a:t>
            </a:r>
            <a:r>
              <a:rPr lang="de-DE" dirty="0" err="1" smtClean="0">
                <a:solidFill>
                  <a:srgbClr val="FF1F1F"/>
                </a:solidFill>
              </a:rPr>
              <a:t>Is</a:t>
            </a:r>
            <a:r>
              <a:rPr lang="de-DE" dirty="0" smtClean="0">
                <a:solidFill>
                  <a:srgbClr val="FF1F1F"/>
                </a:solidFill>
              </a:rPr>
              <a:t> A Matter </a:t>
            </a:r>
            <a:r>
              <a:rPr lang="de-DE" dirty="0" err="1" smtClean="0">
                <a:solidFill>
                  <a:srgbClr val="FF1F1F"/>
                </a:solidFill>
              </a:rPr>
              <a:t>Of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Perspective</a:t>
            </a:r>
            <a:r>
              <a:rPr lang="de-DE" dirty="0" smtClean="0">
                <a:solidFill>
                  <a:srgbClr val="FF1F1F"/>
                </a:solidFill>
              </a:rPr>
              <a:t>: 2020 </a:t>
            </a:r>
            <a:r>
              <a:rPr lang="de-DE" dirty="0" err="1" smtClean="0">
                <a:solidFill>
                  <a:srgbClr val="FF1F1F"/>
                </a:solidFill>
              </a:rPr>
              <a:t>Only</a:t>
            </a:r>
            <a:endParaRPr lang="de-DE" dirty="0">
              <a:solidFill>
                <a:srgbClr val="FF1F1F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331" y="6039343"/>
            <a:ext cx="1271669" cy="818657"/>
          </a:xfrm>
          <a:prstGeom prst="rect">
            <a:avLst/>
          </a:prstGeom>
        </p:spPr>
      </p:pic>
      <p:sp>
        <p:nvSpPr>
          <p:cNvPr id="14" name="Rechteck 13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74107" y="-527791"/>
            <a:ext cx="128321" cy="1183906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737" y="1454103"/>
            <a:ext cx="8143339" cy="539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21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FF1F1F"/>
                </a:solidFill>
              </a:rPr>
              <a:t>The Future </a:t>
            </a:r>
            <a:r>
              <a:rPr lang="de-DE" dirty="0" err="1" smtClean="0">
                <a:solidFill>
                  <a:srgbClr val="FF1F1F"/>
                </a:solidFill>
              </a:rPr>
              <a:t>Is</a:t>
            </a:r>
            <a:r>
              <a:rPr lang="de-DE" dirty="0" smtClean="0">
                <a:solidFill>
                  <a:srgbClr val="FF1F1F"/>
                </a:solidFill>
              </a:rPr>
              <a:t> A Matter </a:t>
            </a:r>
            <a:r>
              <a:rPr lang="de-DE" dirty="0" err="1" smtClean="0">
                <a:solidFill>
                  <a:srgbClr val="FF1F1F"/>
                </a:solidFill>
              </a:rPr>
              <a:t>Of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Perspective</a:t>
            </a:r>
            <a:r>
              <a:rPr lang="de-DE" dirty="0" smtClean="0">
                <a:solidFill>
                  <a:srgbClr val="FF1F1F"/>
                </a:solidFill>
              </a:rPr>
              <a:t>: 2019 + 2020</a:t>
            </a:r>
            <a:endParaRPr lang="de-DE" dirty="0">
              <a:solidFill>
                <a:srgbClr val="FF1F1F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331" y="6039343"/>
            <a:ext cx="1271669" cy="818657"/>
          </a:xfrm>
          <a:prstGeom prst="rect">
            <a:avLst/>
          </a:prstGeom>
        </p:spPr>
      </p:pic>
      <p:sp>
        <p:nvSpPr>
          <p:cNvPr id="14" name="Rechteck 13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74107" y="-527791"/>
            <a:ext cx="128321" cy="1183906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76" y="1463038"/>
            <a:ext cx="9044461" cy="538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24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FF1F1F"/>
                </a:solidFill>
              </a:rPr>
              <a:t>The Future </a:t>
            </a:r>
            <a:r>
              <a:rPr lang="de-DE" dirty="0" err="1" smtClean="0">
                <a:solidFill>
                  <a:srgbClr val="FF1F1F"/>
                </a:solidFill>
              </a:rPr>
              <a:t>Is</a:t>
            </a:r>
            <a:r>
              <a:rPr lang="de-DE" dirty="0" smtClean="0">
                <a:solidFill>
                  <a:srgbClr val="FF1F1F"/>
                </a:solidFill>
              </a:rPr>
              <a:t> A Matter </a:t>
            </a:r>
            <a:r>
              <a:rPr lang="de-DE" dirty="0" err="1" smtClean="0">
                <a:solidFill>
                  <a:srgbClr val="FF1F1F"/>
                </a:solidFill>
              </a:rPr>
              <a:t>Of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Perspective</a:t>
            </a:r>
            <a:r>
              <a:rPr lang="de-DE" dirty="0" smtClean="0">
                <a:solidFill>
                  <a:srgbClr val="FF1F1F"/>
                </a:solidFill>
              </a:rPr>
              <a:t>: 2019 + 2020</a:t>
            </a:r>
            <a:endParaRPr lang="de-DE" dirty="0">
              <a:solidFill>
                <a:srgbClr val="FF1F1F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331" y="6039343"/>
            <a:ext cx="1271669" cy="818657"/>
          </a:xfrm>
          <a:prstGeom prst="rect">
            <a:avLst/>
          </a:prstGeom>
        </p:spPr>
      </p:pic>
      <p:sp>
        <p:nvSpPr>
          <p:cNvPr id="14" name="Rechteck 13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74107" y="-527791"/>
            <a:ext cx="128321" cy="1183906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245" y="1463038"/>
            <a:ext cx="5242321" cy="525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10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de-DE" dirty="0">
                <a:solidFill>
                  <a:srgbClr val="FF0000"/>
                </a:solidFill>
              </a:rPr>
              <a:t>KPI </a:t>
            </a:r>
            <a:r>
              <a:rPr lang="de-DE" dirty="0" err="1">
                <a:solidFill>
                  <a:srgbClr val="FF0000"/>
                </a:solidFill>
              </a:rPr>
              <a:t>Recommendations</a:t>
            </a:r>
            <a:r>
              <a:rPr lang="de-DE" dirty="0">
                <a:solidFill>
                  <a:srgbClr val="FF0000"/>
                </a:solidFill>
              </a:rPr>
              <a:t>: Bike </a:t>
            </a:r>
            <a:r>
              <a:rPr lang="de-DE" dirty="0" err="1">
                <a:solidFill>
                  <a:srgbClr val="FF0000"/>
                </a:solidFill>
              </a:rPr>
              <a:t>Availability</a:t>
            </a:r>
            <a:r>
              <a:rPr lang="de-DE" dirty="0" smtClean="0"/>
              <a:t> </a:t>
            </a:r>
            <a:endParaRPr lang="de-DE" dirty="0"/>
          </a:p>
        </p:txBody>
      </p:sp>
      <p:pic>
        <p:nvPicPr>
          <p:cNvPr id="9" name="Bildplatzhalter 8" descr="Folienbildplatzhalter">
            <a:extLst>
              <a:ext uri="{FF2B5EF4-FFF2-40B4-BE49-F238E27FC236}">
                <a16:creationId xmlns:a16="http://schemas.microsoft.com/office/drawing/2014/main" id="{95460251-A0B7-4016-89A0-4C8BCED07B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8" name="Textplatzhalter 37">
            <a:extLst>
              <a:ext uri="{FF2B5EF4-FFF2-40B4-BE49-F238E27FC236}">
                <a16:creationId xmlns:a16="http://schemas.microsoft.com/office/drawing/2014/main" id="{AC4CB2C1-7DE3-44DC-A4F5-55C9466AE9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de-DE" dirty="0" err="1" smtClean="0">
                <a:solidFill>
                  <a:srgbClr val="FF1F1F"/>
                </a:solidFill>
              </a:rPr>
              <a:t>Make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it</a:t>
            </a:r>
            <a:r>
              <a:rPr lang="de-DE" dirty="0" smtClean="0">
                <a:solidFill>
                  <a:srgbClr val="FF1F1F"/>
                </a:solidFill>
              </a:rPr>
              <a:t> easy </a:t>
            </a:r>
            <a:r>
              <a:rPr lang="de-DE" dirty="0" err="1" smtClean="0">
                <a:solidFill>
                  <a:srgbClr val="FF1F1F"/>
                </a:solidFill>
              </a:rPr>
              <a:t>to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get</a:t>
            </a:r>
            <a:r>
              <a:rPr lang="de-DE" dirty="0" smtClean="0">
                <a:solidFill>
                  <a:srgbClr val="FF1F1F"/>
                </a:solidFill>
              </a:rPr>
              <a:t> bike</a:t>
            </a:r>
            <a:endParaRPr lang="de-DE" dirty="0">
              <a:solidFill>
                <a:srgbClr val="FF1F1F"/>
              </a:solidFill>
            </a:endParaRPr>
          </a:p>
        </p:txBody>
      </p:sp>
      <p:sp>
        <p:nvSpPr>
          <p:cNvPr id="41" name="Textplatzhalter 40">
            <a:extLst>
              <a:ext uri="{FF2B5EF4-FFF2-40B4-BE49-F238E27FC236}">
                <a16:creationId xmlns:a16="http://schemas.microsoft.com/office/drawing/2014/main" id="{DFFB9D38-CDF6-45F7-A615-007F303B1A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r>
              <a:rPr lang="de-DE" sz="1600" dirty="0" err="1"/>
              <a:t>Optimize</a:t>
            </a:r>
            <a:r>
              <a:rPr lang="de-DE" sz="1600" dirty="0"/>
              <a:t> </a:t>
            </a:r>
            <a:r>
              <a:rPr lang="de-DE" sz="1600" dirty="0" err="1" smtClean="0"/>
              <a:t>availability</a:t>
            </a:r>
            <a:r>
              <a:rPr lang="de-DE" sz="1600" dirty="0" smtClean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 smtClean="0"/>
              <a:t>bikes</a:t>
            </a:r>
            <a:r>
              <a:rPr lang="de-DE" sz="1600" dirty="0" smtClean="0"/>
              <a:t> </a:t>
            </a:r>
            <a:r>
              <a:rPr lang="de-DE" sz="1600" u="sng" dirty="0" err="1" smtClean="0"/>
              <a:t>when</a:t>
            </a:r>
            <a:r>
              <a:rPr lang="de-DE" sz="1600" u="sng" dirty="0" smtClean="0"/>
              <a:t> </a:t>
            </a:r>
            <a:r>
              <a:rPr lang="de-DE" sz="1600" u="sng" dirty="0" err="1" smtClean="0"/>
              <a:t>and</a:t>
            </a:r>
            <a:r>
              <a:rPr lang="de-DE" sz="1600" u="sng" dirty="0" smtClean="0"/>
              <a:t> </a:t>
            </a:r>
            <a:r>
              <a:rPr lang="de-DE" sz="1600" u="sng" dirty="0" err="1" smtClean="0"/>
              <a:t>where</a:t>
            </a:r>
            <a:r>
              <a:rPr lang="de-DE" sz="1600" dirty="0" smtClean="0"/>
              <a:t> </a:t>
            </a:r>
            <a:r>
              <a:rPr lang="de-DE" sz="1600" dirty="0" err="1" smtClean="0"/>
              <a:t>they</a:t>
            </a:r>
            <a:r>
              <a:rPr lang="de-DE" sz="1600" dirty="0" smtClean="0"/>
              <a:t> </a:t>
            </a:r>
            <a:r>
              <a:rPr lang="de-DE" sz="1600" dirty="0" err="1" smtClean="0"/>
              <a:t>are</a:t>
            </a:r>
            <a:r>
              <a:rPr lang="de-DE" sz="1600" dirty="0" smtClean="0"/>
              <a:t> </a:t>
            </a:r>
            <a:r>
              <a:rPr lang="de-DE" sz="1600" dirty="0" err="1" smtClean="0"/>
              <a:t>needed</a:t>
            </a:r>
            <a:r>
              <a:rPr lang="de-DE" sz="1600" dirty="0" smtClean="0"/>
              <a:t>.</a:t>
            </a:r>
            <a:endParaRPr lang="de-DE" sz="1600" dirty="0"/>
          </a:p>
        </p:txBody>
      </p:sp>
      <p:sp>
        <p:nvSpPr>
          <p:cNvPr id="39" name="Textplatzhalter 38">
            <a:extLst>
              <a:ext uri="{FF2B5EF4-FFF2-40B4-BE49-F238E27FC236}">
                <a16:creationId xmlns:a16="http://schemas.microsoft.com/office/drawing/2014/main" id="{78932DB0-2733-4BAD-BB5D-9536D20E090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de-DE" dirty="0" err="1" smtClean="0">
                <a:solidFill>
                  <a:srgbClr val="FF1F1F"/>
                </a:solidFill>
              </a:rPr>
              <a:t>Make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it</a:t>
            </a:r>
            <a:r>
              <a:rPr lang="de-DE" dirty="0" smtClean="0">
                <a:solidFill>
                  <a:srgbClr val="FF1F1F"/>
                </a:solidFill>
              </a:rPr>
              <a:t> easy </a:t>
            </a:r>
            <a:r>
              <a:rPr lang="de-DE" dirty="0" err="1" smtClean="0">
                <a:solidFill>
                  <a:srgbClr val="FF1F1F"/>
                </a:solidFill>
              </a:rPr>
              <a:t>to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return</a:t>
            </a:r>
            <a:r>
              <a:rPr lang="de-DE" dirty="0" smtClean="0">
                <a:solidFill>
                  <a:srgbClr val="FF1F1F"/>
                </a:solidFill>
              </a:rPr>
              <a:t> bike</a:t>
            </a:r>
            <a:endParaRPr lang="de-DE" dirty="0">
              <a:solidFill>
                <a:srgbClr val="FF1F1F"/>
              </a:solidFill>
            </a:endParaRPr>
          </a:p>
        </p:txBody>
      </p:sp>
      <p:sp>
        <p:nvSpPr>
          <p:cNvPr id="42" name="Textplatzhalter 41">
            <a:extLst>
              <a:ext uri="{FF2B5EF4-FFF2-40B4-BE49-F238E27FC236}">
                <a16:creationId xmlns:a16="http://schemas.microsoft.com/office/drawing/2014/main" id="{6FB540F0-2ABD-4D9C-AA51-A68864DD785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r>
              <a:rPr lang="de-DE" sz="1600" dirty="0" err="1"/>
              <a:t>Improve</a:t>
            </a:r>
            <a:r>
              <a:rPr lang="de-DE" sz="1600" dirty="0"/>
              <a:t> </a:t>
            </a:r>
            <a:r>
              <a:rPr lang="de-DE" sz="1600" dirty="0" err="1"/>
              <a:t>availability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intact</a:t>
            </a:r>
            <a:r>
              <a:rPr lang="de-DE" sz="1600" dirty="0"/>
              <a:t> </a:t>
            </a:r>
            <a:r>
              <a:rPr lang="de-DE" sz="1600" dirty="0" err="1"/>
              <a:t>and</a:t>
            </a:r>
            <a:r>
              <a:rPr lang="de-DE" sz="1600" dirty="0"/>
              <a:t> </a:t>
            </a:r>
            <a:r>
              <a:rPr lang="de-DE" sz="1600" dirty="0" err="1"/>
              <a:t>free</a:t>
            </a:r>
            <a:r>
              <a:rPr lang="de-DE" sz="1600" dirty="0"/>
              <a:t> </a:t>
            </a:r>
            <a:r>
              <a:rPr lang="de-DE" sz="1600" dirty="0" err="1"/>
              <a:t>docking</a:t>
            </a:r>
            <a:r>
              <a:rPr lang="de-DE" sz="1600" dirty="0"/>
              <a:t> </a:t>
            </a:r>
            <a:r>
              <a:rPr lang="de-DE" sz="1600" dirty="0" err="1"/>
              <a:t>stations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bike </a:t>
            </a:r>
            <a:r>
              <a:rPr lang="de-DE" sz="1600" dirty="0" err="1"/>
              <a:t>return</a:t>
            </a:r>
            <a:r>
              <a:rPr lang="de-DE" sz="1600" dirty="0"/>
              <a:t>. </a:t>
            </a:r>
            <a:br>
              <a:rPr lang="de-DE" sz="1600" dirty="0"/>
            </a:br>
            <a:r>
              <a:rPr lang="de-DE" sz="1600" dirty="0"/>
              <a:t>Most </a:t>
            </a:r>
            <a:r>
              <a:rPr lang="de-DE" sz="1600" dirty="0" err="1"/>
              <a:t>people</a:t>
            </a:r>
            <a:r>
              <a:rPr lang="de-DE" sz="1600" dirty="0"/>
              <a:t> </a:t>
            </a:r>
            <a:r>
              <a:rPr lang="de-DE" sz="1600" dirty="0" err="1"/>
              <a:t>rent</a:t>
            </a:r>
            <a:r>
              <a:rPr lang="de-DE" sz="1600" dirty="0"/>
              <a:t> </a:t>
            </a:r>
            <a:r>
              <a:rPr lang="de-DE" sz="1600" dirty="0" err="1"/>
              <a:t>bikes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certain</a:t>
            </a:r>
            <a:r>
              <a:rPr lang="de-DE" sz="1600" dirty="0"/>
              <a:t> </a:t>
            </a:r>
            <a:r>
              <a:rPr lang="de-DE" sz="1600" dirty="0" err="1"/>
              <a:t>plans</a:t>
            </a:r>
            <a:r>
              <a:rPr lang="de-DE" sz="1600" dirty="0"/>
              <a:t>. </a:t>
            </a:r>
            <a:endParaRPr lang="de-DE" sz="1600" dirty="0" smtClean="0"/>
          </a:p>
          <a:p>
            <a:r>
              <a:rPr lang="de-DE" sz="1600" dirty="0" err="1" smtClean="0"/>
              <a:t>They</a:t>
            </a:r>
            <a:r>
              <a:rPr lang="de-DE" sz="1600" dirty="0" smtClean="0"/>
              <a:t> </a:t>
            </a:r>
            <a:r>
              <a:rPr lang="de-DE" sz="1600" dirty="0"/>
              <a:t>do not </a:t>
            </a:r>
            <a:r>
              <a:rPr lang="de-DE" sz="1600" dirty="0" err="1"/>
              <a:t>want</a:t>
            </a:r>
            <a:r>
              <a:rPr lang="de-DE" sz="1600" dirty="0"/>
              <a:t> </a:t>
            </a:r>
            <a:r>
              <a:rPr lang="de-DE" sz="1600" dirty="0" err="1"/>
              <a:t>or</a:t>
            </a:r>
            <a:r>
              <a:rPr lang="de-DE" sz="1600" dirty="0"/>
              <a:t> </a:t>
            </a:r>
            <a:r>
              <a:rPr lang="de-DE" sz="1600" dirty="0" err="1"/>
              <a:t>cannot</a:t>
            </a:r>
            <a:r>
              <a:rPr lang="de-DE" sz="1600" dirty="0"/>
              <a:t> </a:t>
            </a:r>
            <a:r>
              <a:rPr lang="de-DE" sz="1600" dirty="0" err="1"/>
              <a:t>afford</a:t>
            </a:r>
            <a:r>
              <a:rPr lang="de-DE" sz="1600" dirty="0"/>
              <a:t> </a:t>
            </a:r>
            <a:r>
              <a:rPr lang="de-DE" sz="1600" dirty="0" err="1"/>
              <a:t>spending</a:t>
            </a:r>
            <a:r>
              <a:rPr lang="de-DE" sz="1600" dirty="0"/>
              <a:t> additional time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search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free</a:t>
            </a:r>
            <a:r>
              <a:rPr lang="de-DE" sz="1600" dirty="0"/>
              <a:t> bike </a:t>
            </a:r>
            <a:r>
              <a:rPr lang="de-DE" sz="1600" dirty="0" err="1"/>
              <a:t>docks</a:t>
            </a:r>
            <a:r>
              <a:rPr lang="de-DE" sz="1600" dirty="0"/>
              <a:t>.</a:t>
            </a:r>
          </a:p>
        </p:txBody>
      </p:sp>
      <p:sp>
        <p:nvSpPr>
          <p:cNvPr id="40" name="Textplatzhalter 39">
            <a:extLst>
              <a:ext uri="{FF2B5EF4-FFF2-40B4-BE49-F238E27FC236}">
                <a16:creationId xmlns:a16="http://schemas.microsoft.com/office/drawing/2014/main" id="{8849DCBF-FE6C-4038-BE61-0BE3E249C35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78249" y="3802065"/>
            <a:ext cx="2984501" cy="334508"/>
          </a:xfrm>
        </p:spPr>
        <p:txBody>
          <a:bodyPr rtlCol="0"/>
          <a:lstStyle/>
          <a:p>
            <a:pPr rtl="0"/>
            <a:r>
              <a:rPr lang="de-DE" dirty="0" err="1" smtClean="0">
                <a:solidFill>
                  <a:srgbClr val="FF1F1F"/>
                </a:solidFill>
              </a:rPr>
              <a:t>Adapt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price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model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to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rides</a:t>
            </a:r>
            <a:endParaRPr lang="de-DE" dirty="0">
              <a:solidFill>
                <a:srgbClr val="FF1F1F"/>
              </a:solidFill>
            </a:endParaRPr>
          </a:p>
        </p:txBody>
      </p:sp>
      <p:sp>
        <p:nvSpPr>
          <p:cNvPr id="43" name="Textplatzhalter 42">
            <a:extLst>
              <a:ext uri="{FF2B5EF4-FFF2-40B4-BE49-F238E27FC236}">
                <a16:creationId xmlns:a16="http://schemas.microsoft.com/office/drawing/2014/main" id="{E0FF0889-3DA9-4826-A04E-4A4BD4C04C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de-DE" dirty="0" smtClean="0"/>
              <a:t>Ride </a:t>
            </a:r>
            <a:r>
              <a:rPr lang="de-DE" dirty="0" err="1" smtClean="0"/>
              <a:t>duration</a:t>
            </a:r>
            <a:r>
              <a:rPr lang="de-DE" dirty="0" smtClean="0"/>
              <a:t> </a:t>
            </a:r>
            <a:r>
              <a:rPr lang="de-DE" dirty="0" err="1" smtClean="0"/>
              <a:t>clusters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averages</a:t>
            </a:r>
            <a:r>
              <a:rPr lang="de-DE" dirty="0" smtClean="0"/>
              <a:t> </a:t>
            </a:r>
            <a:r>
              <a:rPr lang="de-DE" dirty="0" err="1" smtClean="0"/>
              <a:t>give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perfect</a:t>
            </a:r>
            <a:r>
              <a:rPr lang="de-DE" dirty="0" smtClean="0"/>
              <a:t> </a:t>
            </a:r>
            <a:r>
              <a:rPr lang="de-DE" dirty="0" err="1" smtClean="0"/>
              <a:t>hints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pricing</a:t>
            </a:r>
            <a:r>
              <a:rPr lang="de-DE" dirty="0" smtClean="0"/>
              <a:t> </a:t>
            </a:r>
            <a:r>
              <a:rPr lang="de-DE" dirty="0" err="1" smtClean="0"/>
              <a:t>models</a:t>
            </a:r>
            <a:r>
              <a:rPr lang="de-DE" dirty="0" smtClean="0"/>
              <a:t> in </a:t>
            </a:r>
            <a:r>
              <a:rPr lang="de-DE" dirty="0" err="1" smtClean="0"/>
              <a:t>favor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customers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company</a:t>
            </a:r>
            <a:r>
              <a:rPr lang="de-DE" dirty="0" smtClean="0"/>
              <a:t>.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2" t="40358" r="86" b="32158"/>
          <a:stretch/>
        </p:blipFill>
        <p:spPr>
          <a:xfrm>
            <a:off x="-35563" y="1248876"/>
            <a:ext cx="12227564" cy="2135455"/>
          </a:xfrm>
          <a:prstGeom prst="rect">
            <a:avLst/>
          </a:prstGeom>
        </p:spPr>
      </p:pic>
      <p:sp>
        <p:nvSpPr>
          <p:cNvPr id="11" name="Rechteck 10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74107" y="-527791"/>
            <a:ext cx="128321" cy="1183906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331" y="6039343"/>
            <a:ext cx="1271669" cy="81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431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smtClean="0">
                <a:solidFill>
                  <a:srgbClr val="FF0000"/>
                </a:solidFill>
              </a:rPr>
              <a:t>Further </a:t>
            </a:r>
            <a:r>
              <a:rPr lang="de-DE" dirty="0" err="1" smtClean="0">
                <a:solidFill>
                  <a:srgbClr val="FF0000"/>
                </a:solidFill>
              </a:rPr>
              <a:t>Recommendations</a:t>
            </a:r>
            <a:r>
              <a:rPr lang="de-DE" dirty="0" smtClean="0">
                <a:solidFill>
                  <a:srgbClr val="FF0000"/>
                </a:solidFill>
              </a:rPr>
              <a:t>: User Experience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265BEEEB-C965-402F-B778-B1CD1494A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de-DE" sz="2000" dirty="0" err="1" smtClean="0"/>
              <a:t>Improve</a:t>
            </a:r>
            <a:r>
              <a:rPr lang="de-DE" sz="2000" dirty="0" smtClean="0"/>
              <a:t> </a:t>
            </a:r>
            <a:r>
              <a:rPr lang="de-DE" sz="2000" dirty="0" err="1" smtClean="0"/>
              <a:t>app</a:t>
            </a:r>
            <a:r>
              <a:rPr lang="de-DE" sz="2000" dirty="0" smtClean="0"/>
              <a:t> </a:t>
            </a:r>
            <a:r>
              <a:rPr lang="de-DE" sz="2000" dirty="0" err="1" smtClean="0"/>
              <a:t>quality</a:t>
            </a:r>
            <a:r>
              <a:rPr lang="de-DE" sz="2000" dirty="0" smtClean="0"/>
              <a:t>: </a:t>
            </a:r>
            <a:r>
              <a:rPr lang="de-DE" sz="2000" dirty="0" err="1" smtClean="0"/>
              <a:t>Many</a:t>
            </a:r>
            <a:r>
              <a:rPr lang="de-DE" sz="2000" dirty="0" smtClean="0"/>
              <a:t> </a:t>
            </a:r>
            <a:r>
              <a:rPr lang="de-DE" sz="2000" dirty="0" err="1" smtClean="0"/>
              <a:t>users</a:t>
            </a:r>
            <a:r>
              <a:rPr lang="de-DE" sz="2000" dirty="0" smtClean="0"/>
              <a:t> </a:t>
            </a:r>
            <a:r>
              <a:rPr lang="de-DE" sz="2000" dirty="0" err="1" smtClean="0"/>
              <a:t>experience</a:t>
            </a:r>
            <a:r>
              <a:rPr lang="de-DE" sz="2000" dirty="0" smtClean="0"/>
              <a:t> </a:t>
            </a:r>
            <a:r>
              <a:rPr lang="de-DE" sz="2000" dirty="0" err="1" smtClean="0"/>
              <a:t>serious</a:t>
            </a:r>
            <a:r>
              <a:rPr lang="de-DE" sz="2000" dirty="0" smtClean="0"/>
              <a:t> </a:t>
            </a:r>
            <a:r>
              <a:rPr lang="de-DE" sz="2000" dirty="0" err="1" smtClean="0"/>
              <a:t>problems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non-</a:t>
            </a:r>
            <a:r>
              <a:rPr lang="de-DE" sz="2000" dirty="0" err="1" smtClean="0"/>
              <a:t>working</a:t>
            </a:r>
            <a:r>
              <a:rPr lang="de-DE" sz="2000" dirty="0" smtClean="0"/>
              <a:t> </a:t>
            </a:r>
            <a:r>
              <a:rPr lang="de-DE" sz="2000" dirty="0" err="1" smtClean="0"/>
              <a:t>apps</a:t>
            </a:r>
            <a:r>
              <a:rPr lang="de-DE" sz="2000" dirty="0"/>
              <a:t> </a:t>
            </a:r>
            <a:r>
              <a:rPr lang="de-DE" sz="2000" dirty="0" err="1" smtClean="0"/>
              <a:t>while</a:t>
            </a:r>
            <a:r>
              <a:rPr lang="de-DE" sz="2000" dirty="0" smtClean="0"/>
              <a:t> </a:t>
            </a:r>
            <a:r>
              <a:rPr lang="de-DE" sz="2000" dirty="0" err="1" smtClean="0"/>
              <a:t>having</a:t>
            </a:r>
            <a:r>
              <a:rPr lang="de-DE" sz="2000" dirty="0" smtClean="0"/>
              <a:t> </a:t>
            </a:r>
            <a:r>
              <a:rPr lang="de-DE" sz="2000" dirty="0" err="1" smtClean="0"/>
              <a:t>payed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renting</a:t>
            </a:r>
            <a:r>
              <a:rPr lang="de-DE" sz="2000" dirty="0" smtClean="0"/>
              <a:t>.</a:t>
            </a:r>
          </a:p>
          <a:p>
            <a:pPr rtl="0"/>
            <a:r>
              <a:rPr lang="de-DE" sz="2000" dirty="0" err="1" smtClean="0"/>
              <a:t>Some</a:t>
            </a:r>
            <a:r>
              <a:rPr lang="de-DE" sz="2000" dirty="0" smtClean="0"/>
              <a:t> </a:t>
            </a:r>
            <a:r>
              <a:rPr lang="de-DE" sz="2000" dirty="0" err="1" smtClean="0"/>
              <a:t>customers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daily</a:t>
            </a:r>
            <a:r>
              <a:rPr lang="de-DE" sz="2000" dirty="0" smtClean="0"/>
              <a:t> </a:t>
            </a:r>
            <a:r>
              <a:rPr lang="de-DE" sz="2000" dirty="0" err="1" smtClean="0"/>
              <a:t>passes</a:t>
            </a:r>
            <a:r>
              <a:rPr lang="de-DE" sz="2000" dirty="0" smtClean="0"/>
              <a:t> </a:t>
            </a:r>
            <a:r>
              <a:rPr lang="de-DE" sz="2000" dirty="0" err="1" smtClean="0"/>
              <a:t>don‘t</a:t>
            </a:r>
            <a:r>
              <a:rPr lang="de-DE" sz="2000" dirty="0" smtClean="0"/>
              <a:t> </a:t>
            </a:r>
            <a:r>
              <a:rPr lang="de-DE" sz="2000" dirty="0" err="1" smtClean="0"/>
              <a:t>get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information</a:t>
            </a:r>
            <a:r>
              <a:rPr lang="de-DE" sz="2000" dirty="0" smtClean="0"/>
              <a:t> </a:t>
            </a:r>
            <a:r>
              <a:rPr lang="de-DE" sz="2000" dirty="0" err="1" smtClean="0"/>
              <a:t>about</a:t>
            </a:r>
            <a:r>
              <a:rPr lang="de-DE" sz="2000" dirty="0" smtClean="0"/>
              <a:t> </a:t>
            </a:r>
            <a:r>
              <a:rPr lang="de-DE" sz="2000" dirty="0" err="1" smtClean="0"/>
              <a:t>maximum</a:t>
            </a:r>
            <a:r>
              <a:rPr lang="de-DE" sz="2000" dirty="0" smtClean="0"/>
              <a:t> </a:t>
            </a:r>
            <a:r>
              <a:rPr lang="de-DE" sz="2000" dirty="0" err="1" smtClean="0"/>
              <a:t>renting</a:t>
            </a:r>
            <a:r>
              <a:rPr lang="de-DE" sz="2000" dirty="0" smtClean="0"/>
              <a:t> time </a:t>
            </a:r>
            <a:r>
              <a:rPr lang="de-DE" sz="2000" dirty="0" err="1" smtClean="0"/>
              <a:t>of</a:t>
            </a:r>
            <a:r>
              <a:rPr lang="de-DE" sz="2000" dirty="0" smtClean="0"/>
              <a:t> 30 min.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are</a:t>
            </a:r>
            <a:r>
              <a:rPr lang="de-DE" sz="2000" dirty="0" smtClean="0"/>
              <a:t> </a:t>
            </a:r>
            <a:r>
              <a:rPr lang="de-DE" sz="2000" dirty="0" err="1" smtClean="0"/>
              <a:t>shocked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get</a:t>
            </a:r>
            <a:r>
              <a:rPr lang="de-DE" sz="2000" dirty="0" smtClean="0"/>
              <a:t> high </a:t>
            </a:r>
            <a:r>
              <a:rPr lang="de-DE" sz="2000" dirty="0" err="1" smtClean="0"/>
              <a:t>bills</a:t>
            </a:r>
            <a:r>
              <a:rPr lang="de-DE" sz="2000" dirty="0" smtClean="0"/>
              <a:t>. </a:t>
            </a:r>
            <a:br>
              <a:rPr lang="de-DE" sz="2000" dirty="0" smtClean="0"/>
            </a:br>
            <a:r>
              <a:rPr lang="de-DE" sz="2000" dirty="0" err="1" smtClean="0"/>
              <a:t>Many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these</a:t>
            </a:r>
            <a:r>
              <a:rPr lang="de-DE" sz="2000" dirty="0" smtClean="0"/>
              <a:t> </a:t>
            </a:r>
            <a:r>
              <a:rPr lang="de-DE" sz="2000" dirty="0" err="1" smtClean="0"/>
              <a:t>customers</a:t>
            </a:r>
            <a:r>
              <a:rPr lang="de-DE" sz="2000" dirty="0" smtClean="0"/>
              <a:t> </a:t>
            </a:r>
            <a:r>
              <a:rPr lang="de-DE" sz="2000" dirty="0" err="1" smtClean="0"/>
              <a:t>share</a:t>
            </a:r>
            <a:r>
              <a:rPr lang="de-DE" sz="2000" dirty="0" smtClean="0"/>
              <a:t> </a:t>
            </a:r>
            <a:r>
              <a:rPr lang="de-DE" sz="2000" dirty="0" err="1" smtClean="0"/>
              <a:t>their</a:t>
            </a:r>
            <a:r>
              <a:rPr lang="de-DE" sz="2000" dirty="0" smtClean="0"/>
              <a:t> </a:t>
            </a:r>
            <a:r>
              <a:rPr lang="de-DE" sz="2000" dirty="0" err="1" smtClean="0"/>
              <a:t>bad</a:t>
            </a:r>
            <a:r>
              <a:rPr lang="de-DE" sz="2000" dirty="0" smtClean="0"/>
              <a:t> </a:t>
            </a:r>
            <a:r>
              <a:rPr lang="de-DE" sz="2000" dirty="0" err="1" smtClean="0"/>
              <a:t>experiences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capital</a:t>
            </a:r>
            <a:r>
              <a:rPr lang="de-DE" sz="2000" dirty="0" smtClean="0"/>
              <a:t> </a:t>
            </a:r>
            <a:r>
              <a:rPr lang="de-DE" sz="2000" dirty="0" err="1" smtClean="0"/>
              <a:t>bikeshare</a:t>
            </a:r>
            <a:r>
              <a:rPr lang="de-DE" sz="2000" dirty="0" smtClean="0"/>
              <a:t> </a:t>
            </a:r>
            <a:r>
              <a:rPr lang="de-DE" sz="2000" dirty="0" err="1" smtClean="0"/>
              <a:t>publicly</a:t>
            </a:r>
            <a:r>
              <a:rPr lang="de-DE" sz="2000" dirty="0" smtClean="0"/>
              <a:t>.</a:t>
            </a:r>
            <a:br>
              <a:rPr lang="de-DE" sz="2000" dirty="0" smtClean="0"/>
            </a:br>
            <a:r>
              <a:rPr lang="de-DE" sz="2000" dirty="0" smtClean="0">
                <a:sym typeface="Wingdings" panose="05000000000000000000" pitchFamily="2" charset="2"/>
              </a:rPr>
              <a:t> </a:t>
            </a:r>
            <a:r>
              <a:rPr lang="de-DE" sz="2000" dirty="0" err="1" smtClean="0">
                <a:sym typeface="Wingdings" panose="05000000000000000000" pitchFamily="2" charset="2"/>
              </a:rPr>
              <a:t>Either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change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renting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options</a:t>
            </a:r>
            <a:r>
              <a:rPr lang="de-DE" sz="2000" dirty="0" smtClean="0">
                <a:sym typeface="Wingdings" panose="05000000000000000000" pitchFamily="2" charset="2"/>
              </a:rPr>
              <a:t>,</a:t>
            </a:r>
            <a:br>
              <a:rPr lang="de-DE" sz="2000" dirty="0" smtClean="0">
                <a:sym typeface="Wingdings" panose="05000000000000000000" pitchFamily="2" charset="2"/>
              </a:rPr>
            </a:br>
            <a:r>
              <a:rPr lang="de-DE" sz="2000" dirty="0" smtClean="0">
                <a:sym typeface="Wingdings" panose="05000000000000000000" pitchFamily="2" charset="2"/>
              </a:rPr>
              <a:t> </a:t>
            </a:r>
            <a:r>
              <a:rPr lang="de-DE" sz="2000" dirty="0" err="1" smtClean="0">
                <a:sym typeface="Wingdings" panose="05000000000000000000" pitchFamily="2" charset="2"/>
              </a:rPr>
              <a:t>offer</a:t>
            </a:r>
            <a:r>
              <a:rPr lang="de-DE" sz="2000" dirty="0" smtClean="0">
                <a:sym typeface="Wingdings" panose="05000000000000000000" pitchFamily="2" charset="2"/>
              </a:rPr>
              <a:t> additional </a:t>
            </a:r>
            <a:r>
              <a:rPr lang="de-DE" sz="2000" dirty="0" err="1" smtClean="0">
                <a:sym typeface="Wingdings" panose="05000000000000000000" pitchFamily="2" charset="2"/>
              </a:rPr>
              <a:t>renting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models</a:t>
            </a:r>
            <a:r>
              <a:rPr lang="de-DE" sz="2000" dirty="0" smtClean="0">
                <a:sym typeface="Wingdings" panose="05000000000000000000" pitchFamily="2" charset="2"/>
              </a:rPr>
              <a:t/>
            </a:r>
            <a:br>
              <a:rPr lang="de-DE" sz="2000" dirty="0" smtClean="0">
                <a:sym typeface="Wingdings" panose="05000000000000000000" pitchFamily="2" charset="2"/>
              </a:rPr>
            </a:br>
            <a:r>
              <a:rPr lang="de-DE" sz="2000" dirty="0" smtClean="0">
                <a:sym typeface="Wingdings" panose="05000000000000000000" pitchFamily="2" charset="2"/>
              </a:rPr>
              <a:t> </a:t>
            </a:r>
            <a:r>
              <a:rPr lang="de-DE" sz="2000" dirty="0" err="1" smtClean="0">
                <a:sym typeface="Wingdings" panose="05000000000000000000" pitchFamily="2" charset="2"/>
              </a:rPr>
              <a:t>or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communicate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renting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rules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more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visibly</a:t>
            </a:r>
            <a:r>
              <a:rPr lang="de-DE" sz="2000" dirty="0" smtClean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6" name="Rechteck 5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74107" y="-527791"/>
            <a:ext cx="128321" cy="1183906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8" name="Rechteck 7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 flipH="1">
            <a:off x="8093692" y="-577343"/>
            <a:ext cx="107033" cy="3444010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331" y="6039343"/>
            <a:ext cx="1271669" cy="81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891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FF1F1F"/>
                </a:solidFill>
              </a:rPr>
              <a:t>KPI Are </a:t>
            </a:r>
            <a:r>
              <a:rPr lang="de-DE" dirty="0" smtClean="0">
                <a:solidFill>
                  <a:srgbClr val="FF1F1F"/>
                </a:solidFill>
              </a:rPr>
              <a:t>Just Pointers </a:t>
            </a:r>
            <a:r>
              <a:rPr lang="de-DE" dirty="0" err="1" smtClean="0">
                <a:solidFill>
                  <a:srgbClr val="FF1F1F"/>
                </a:solidFill>
              </a:rPr>
              <a:t>To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Really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Important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Questions</a:t>
            </a:r>
            <a:endParaRPr lang="de-DE" dirty="0">
              <a:solidFill>
                <a:srgbClr val="FF1F1F"/>
              </a:solidFill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 smtClean="0"/>
              <a:t>members</a:t>
            </a:r>
            <a:r>
              <a:rPr lang="de-DE" dirty="0" smtClean="0"/>
              <a:t> </a:t>
            </a:r>
            <a:r>
              <a:rPr lang="de-DE" dirty="0" err="1" smtClean="0"/>
              <a:t>leave</a:t>
            </a:r>
            <a:r>
              <a:rPr lang="de-DE" dirty="0" smtClean="0"/>
              <a:t> Capital </a:t>
            </a:r>
            <a:r>
              <a:rPr lang="de-DE" dirty="0" err="1" smtClean="0"/>
              <a:t>Bikeshare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?</a:t>
            </a:r>
            <a:br>
              <a:rPr lang="de-DE" dirty="0" smtClean="0"/>
            </a:br>
            <a:r>
              <a:rPr lang="de-DE" b="1" dirty="0" smtClean="0"/>
              <a:t>WHY?</a:t>
            </a:r>
          </a:p>
          <a:p>
            <a:r>
              <a:rPr lang="de-DE" dirty="0" err="1" smtClean="0"/>
              <a:t>Instead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counting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complaints</a:t>
            </a:r>
            <a:r>
              <a:rPr lang="de-DE" dirty="0" smtClean="0"/>
              <a:t>: </a:t>
            </a:r>
            <a:r>
              <a:rPr lang="de-DE" b="1" dirty="0" smtClean="0"/>
              <a:t>WHY </a:t>
            </a:r>
            <a:r>
              <a:rPr lang="de-DE" b="1" dirty="0" err="1" smtClean="0"/>
              <a:t>are</a:t>
            </a:r>
            <a:r>
              <a:rPr lang="de-DE" b="1" dirty="0" smtClean="0"/>
              <a:t> </a:t>
            </a:r>
            <a:r>
              <a:rPr lang="de-DE" b="1" dirty="0" err="1" smtClean="0"/>
              <a:t>customers</a:t>
            </a:r>
            <a:r>
              <a:rPr lang="de-DE" b="1" dirty="0" smtClean="0"/>
              <a:t> </a:t>
            </a:r>
            <a:r>
              <a:rPr lang="de-DE" b="1" dirty="0" err="1" smtClean="0"/>
              <a:t>unhappy</a:t>
            </a:r>
            <a:r>
              <a:rPr lang="de-DE" b="1" dirty="0" smtClean="0"/>
              <a:t> </a:t>
            </a:r>
            <a:r>
              <a:rPr lang="de-DE" b="1" dirty="0" err="1" smtClean="0"/>
              <a:t>and</a:t>
            </a:r>
            <a:r>
              <a:rPr lang="de-DE" b="1" dirty="0" smtClean="0"/>
              <a:t> </a:t>
            </a:r>
            <a:r>
              <a:rPr lang="de-DE" b="1" dirty="0" err="1" smtClean="0"/>
              <a:t>what</a:t>
            </a:r>
            <a:r>
              <a:rPr lang="de-DE" b="1" dirty="0" smtClean="0"/>
              <a:t> </a:t>
            </a:r>
            <a:r>
              <a:rPr lang="de-DE" b="1" dirty="0" err="1" smtClean="0"/>
              <a:t>can</a:t>
            </a:r>
            <a:r>
              <a:rPr lang="de-DE" b="1" dirty="0" smtClean="0"/>
              <a:t> </a:t>
            </a:r>
            <a:r>
              <a:rPr lang="de-DE" b="1" dirty="0" err="1" smtClean="0"/>
              <a:t>we</a:t>
            </a:r>
            <a:r>
              <a:rPr lang="de-DE" b="1" dirty="0" smtClean="0"/>
              <a:t> do </a:t>
            </a:r>
            <a:r>
              <a:rPr lang="de-DE" b="1" dirty="0" err="1" smtClean="0"/>
              <a:t>about</a:t>
            </a:r>
            <a:r>
              <a:rPr lang="de-DE" b="1" dirty="0" smtClean="0"/>
              <a:t> </a:t>
            </a:r>
            <a:r>
              <a:rPr lang="de-DE" b="1" dirty="0" err="1" smtClean="0"/>
              <a:t>it</a:t>
            </a:r>
            <a:r>
              <a:rPr lang="de-DE" b="1" dirty="0" smtClean="0"/>
              <a:t>?</a:t>
            </a:r>
          </a:p>
          <a:p>
            <a:r>
              <a:rPr lang="de-DE" b="1" dirty="0" err="1" smtClean="0"/>
              <a:t>What</a:t>
            </a:r>
            <a:r>
              <a:rPr lang="de-DE" b="1" dirty="0" smtClean="0"/>
              <a:t> – </a:t>
            </a:r>
            <a:r>
              <a:rPr lang="de-DE" b="1" dirty="0" err="1" smtClean="0"/>
              <a:t>and</a:t>
            </a:r>
            <a:r>
              <a:rPr lang="de-DE" b="1" dirty="0" smtClean="0"/>
              <a:t> </a:t>
            </a:r>
            <a:r>
              <a:rPr lang="de-DE" b="1" dirty="0" err="1" smtClean="0"/>
              <a:t>who</a:t>
            </a:r>
            <a:r>
              <a:rPr lang="de-DE" b="1" dirty="0" smtClean="0"/>
              <a:t> – </a:t>
            </a:r>
            <a:r>
              <a:rPr lang="de-DE" b="1" dirty="0" err="1" smtClean="0"/>
              <a:t>is</a:t>
            </a:r>
            <a:r>
              <a:rPr lang="de-DE" b="1" dirty="0" smtClean="0"/>
              <a:t> </a:t>
            </a:r>
            <a:r>
              <a:rPr lang="de-DE" b="1" dirty="0" err="1" smtClean="0"/>
              <a:t>our</a:t>
            </a:r>
            <a:r>
              <a:rPr lang="de-DE" b="1" dirty="0" smtClean="0"/>
              <a:t> </a:t>
            </a:r>
            <a:r>
              <a:rPr lang="de-DE" b="1" dirty="0" err="1" smtClean="0"/>
              <a:t>untapped</a:t>
            </a:r>
            <a:r>
              <a:rPr lang="de-DE" b="1" dirty="0" smtClean="0"/>
              <a:t> </a:t>
            </a:r>
            <a:r>
              <a:rPr lang="de-DE" b="1" dirty="0" err="1" smtClean="0"/>
              <a:t>market</a:t>
            </a:r>
            <a:r>
              <a:rPr lang="de-DE" b="1" dirty="0" smtClean="0"/>
              <a:t> potential?</a:t>
            </a:r>
          </a:p>
          <a:p>
            <a:r>
              <a:rPr lang="de-DE" b="1" dirty="0" smtClean="0"/>
              <a:t>Who </a:t>
            </a:r>
            <a:r>
              <a:rPr lang="de-DE" b="1" dirty="0" err="1" smtClean="0"/>
              <a:t>were</a:t>
            </a:r>
            <a:r>
              <a:rPr lang="de-DE" b="1" dirty="0" smtClean="0"/>
              <a:t> </a:t>
            </a:r>
            <a:r>
              <a:rPr lang="de-DE" b="1" dirty="0" err="1" smtClean="0"/>
              <a:t>the</a:t>
            </a:r>
            <a:r>
              <a:rPr lang="de-DE" b="1" dirty="0" smtClean="0"/>
              <a:t> </a:t>
            </a:r>
            <a:r>
              <a:rPr lang="de-DE" b="1" dirty="0" err="1" smtClean="0"/>
              <a:t>members</a:t>
            </a:r>
            <a:r>
              <a:rPr lang="de-DE" b="1" dirty="0" smtClean="0"/>
              <a:t> </a:t>
            </a:r>
            <a:r>
              <a:rPr lang="de-DE" b="1" dirty="0" err="1" smtClean="0"/>
              <a:t>of</a:t>
            </a:r>
            <a:r>
              <a:rPr lang="de-DE" b="1" dirty="0" smtClean="0"/>
              <a:t> 2019 – but not in 2020 </a:t>
            </a:r>
            <a:r>
              <a:rPr lang="de-DE" b="1" dirty="0" err="1" smtClean="0"/>
              <a:t>anymore</a:t>
            </a:r>
            <a:r>
              <a:rPr lang="de-DE" b="1" dirty="0" smtClean="0"/>
              <a:t>?</a:t>
            </a:r>
          </a:p>
          <a:p>
            <a:r>
              <a:rPr lang="de-DE" b="1" dirty="0" err="1" smtClean="0"/>
              <a:t>How</a:t>
            </a:r>
            <a:r>
              <a:rPr lang="de-DE" b="1" dirty="0" smtClean="0"/>
              <a:t> </a:t>
            </a:r>
            <a:r>
              <a:rPr lang="de-DE" b="1" dirty="0" err="1" smtClean="0"/>
              <a:t>can</a:t>
            </a:r>
            <a:r>
              <a:rPr lang="de-DE" b="1" dirty="0" smtClean="0"/>
              <a:t> </a:t>
            </a:r>
            <a:r>
              <a:rPr lang="de-DE" b="1" dirty="0" err="1" smtClean="0"/>
              <a:t>we</a:t>
            </a:r>
            <a:r>
              <a:rPr lang="de-DE" b="1" dirty="0" smtClean="0"/>
              <a:t> </a:t>
            </a:r>
            <a:r>
              <a:rPr lang="de-DE" b="1" dirty="0" err="1" smtClean="0"/>
              <a:t>provide</a:t>
            </a:r>
            <a:r>
              <a:rPr lang="de-DE" b="1" dirty="0" smtClean="0"/>
              <a:t> bike </a:t>
            </a:r>
            <a:r>
              <a:rPr lang="de-DE" b="1" dirty="0" err="1" smtClean="0"/>
              <a:t>riding</a:t>
            </a:r>
            <a:r>
              <a:rPr lang="de-DE" b="1" dirty="0" smtClean="0"/>
              <a:t> </a:t>
            </a:r>
            <a:r>
              <a:rPr lang="de-DE" b="1" dirty="0" err="1" smtClean="0"/>
              <a:t>as</a:t>
            </a:r>
            <a:r>
              <a:rPr lang="de-DE" b="1" dirty="0" smtClean="0"/>
              <a:t> </a:t>
            </a:r>
            <a:r>
              <a:rPr lang="de-DE" b="1" dirty="0" err="1" smtClean="0"/>
              <a:t>the</a:t>
            </a:r>
            <a:r>
              <a:rPr lang="de-DE" b="1" dirty="0" smtClean="0"/>
              <a:t> </a:t>
            </a:r>
            <a:r>
              <a:rPr lang="de-DE" b="1" dirty="0" err="1" smtClean="0"/>
              <a:t>healthiest</a:t>
            </a:r>
            <a:r>
              <a:rPr lang="de-DE" b="1" dirty="0" smtClean="0"/>
              <a:t> </a:t>
            </a:r>
            <a:r>
              <a:rPr lang="de-DE" b="1" dirty="0" err="1" smtClean="0"/>
              <a:t>kind</a:t>
            </a:r>
            <a:r>
              <a:rPr lang="de-DE" b="1" dirty="0" smtClean="0"/>
              <a:t> </a:t>
            </a:r>
            <a:r>
              <a:rPr lang="de-DE" b="1" dirty="0" err="1" smtClean="0"/>
              <a:t>of</a:t>
            </a:r>
            <a:r>
              <a:rPr lang="de-DE" b="1" dirty="0" smtClean="0"/>
              <a:t> </a:t>
            </a:r>
            <a:r>
              <a:rPr lang="de-DE" b="1" dirty="0" err="1" smtClean="0"/>
              <a:t>every</a:t>
            </a:r>
            <a:r>
              <a:rPr lang="de-DE" b="1" dirty="0" smtClean="0"/>
              <a:t> </a:t>
            </a:r>
            <a:r>
              <a:rPr lang="de-DE" b="1" dirty="0" err="1" smtClean="0"/>
              <a:t>day</a:t>
            </a:r>
            <a:r>
              <a:rPr lang="de-DE" b="1" dirty="0" smtClean="0"/>
              <a:t> </a:t>
            </a:r>
            <a:r>
              <a:rPr lang="de-DE" b="1" dirty="0" err="1" smtClean="0"/>
              <a:t>transportation</a:t>
            </a:r>
            <a:r>
              <a:rPr lang="de-DE" b="1" dirty="0" smtClean="0"/>
              <a:t> in </a:t>
            </a:r>
            <a:r>
              <a:rPr lang="de-DE" b="1" dirty="0" err="1" smtClean="0"/>
              <a:t>town</a:t>
            </a:r>
            <a:r>
              <a:rPr lang="de-DE" b="1" dirty="0" smtClean="0"/>
              <a:t> – </a:t>
            </a:r>
            <a:r>
              <a:rPr lang="de-DE" b="1" dirty="0" err="1" smtClean="0"/>
              <a:t>especially</a:t>
            </a:r>
            <a:r>
              <a:rPr lang="de-DE" b="1" dirty="0" smtClean="0"/>
              <a:t> </a:t>
            </a:r>
            <a:r>
              <a:rPr lang="de-DE" b="1" dirty="0" err="1" smtClean="0"/>
              <a:t>during</a:t>
            </a:r>
            <a:r>
              <a:rPr lang="de-DE" b="1" dirty="0" smtClean="0"/>
              <a:t> Corona </a:t>
            </a:r>
            <a:r>
              <a:rPr lang="de-DE" b="1" dirty="0" err="1" smtClean="0"/>
              <a:t>times</a:t>
            </a:r>
            <a:r>
              <a:rPr lang="de-DE" b="1" dirty="0" smtClean="0"/>
              <a:t>?</a:t>
            </a:r>
          </a:p>
          <a:p>
            <a:r>
              <a:rPr lang="de-DE" b="1" dirty="0" err="1" smtClean="0"/>
              <a:t>How</a:t>
            </a:r>
            <a:r>
              <a:rPr lang="de-DE" b="1" dirty="0" smtClean="0"/>
              <a:t> </a:t>
            </a:r>
            <a:r>
              <a:rPr lang="de-DE" b="1" dirty="0" err="1" smtClean="0"/>
              <a:t>can</a:t>
            </a:r>
            <a:r>
              <a:rPr lang="de-DE" b="1" dirty="0" smtClean="0"/>
              <a:t> </a:t>
            </a:r>
            <a:r>
              <a:rPr lang="de-DE" b="1" dirty="0" err="1" smtClean="0"/>
              <a:t>we</a:t>
            </a:r>
            <a:r>
              <a:rPr lang="de-DE" b="1" dirty="0" smtClean="0"/>
              <a:t> </a:t>
            </a:r>
            <a:r>
              <a:rPr lang="de-DE" b="1" dirty="0" err="1" smtClean="0"/>
              <a:t>provide</a:t>
            </a:r>
            <a:r>
              <a:rPr lang="de-DE" b="1" dirty="0" smtClean="0"/>
              <a:t> bike </a:t>
            </a:r>
            <a:r>
              <a:rPr lang="de-DE" b="1" dirty="0" err="1" smtClean="0"/>
              <a:t>riding</a:t>
            </a:r>
            <a:r>
              <a:rPr lang="de-DE" b="1" dirty="0" smtClean="0"/>
              <a:t> </a:t>
            </a:r>
            <a:r>
              <a:rPr lang="de-DE" b="1" dirty="0" err="1" smtClean="0"/>
              <a:t>to</a:t>
            </a:r>
            <a:r>
              <a:rPr lang="de-DE" b="1" dirty="0" smtClean="0"/>
              <a:t> </a:t>
            </a:r>
            <a:r>
              <a:rPr lang="de-DE" b="1" dirty="0" err="1" smtClean="0"/>
              <a:t>those</a:t>
            </a:r>
            <a:r>
              <a:rPr lang="de-DE" b="1" dirty="0" smtClean="0"/>
              <a:t> </a:t>
            </a:r>
            <a:r>
              <a:rPr lang="de-DE" b="1" dirty="0" err="1" smtClean="0"/>
              <a:t>who</a:t>
            </a:r>
            <a:r>
              <a:rPr lang="de-DE" b="1" dirty="0" smtClean="0"/>
              <a:t> </a:t>
            </a:r>
            <a:r>
              <a:rPr lang="de-DE" b="1" dirty="0" err="1" smtClean="0"/>
              <a:t>have</a:t>
            </a:r>
            <a:r>
              <a:rPr lang="de-DE" b="1" dirty="0" smtClean="0"/>
              <a:t> lost </a:t>
            </a:r>
            <a:r>
              <a:rPr lang="de-DE" b="1" dirty="0" err="1" smtClean="0"/>
              <a:t>their</a:t>
            </a:r>
            <a:r>
              <a:rPr lang="de-DE" b="1" dirty="0" smtClean="0"/>
              <a:t> </a:t>
            </a:r>
            <a:r>
              <a:rPr lang="de-DE" b="1" dirty="0" err="1" smtClean="0"/>
              <a:t>jobs</a:t>
            </a:r>
            <a:r>
              <a:rPr lang="de-DE" b="1" dirty="0" smtClean="0"/>
              <a:t> </a:t>
            </a:r>
            <a:r>
              <a:rPr lang="de-DE" b="1" dirty="0" err="1" smtClean="0"/>
              <a:t>and</a:t>
            </a:r>
            <a:r>
              <a:rPr lang="de-DE" b="1" dirty="0" smtClean="0"/>
              <a:t> </a:t>
            </a:r>
            <a:r>
              <a:rPr lang="de-DE" b="1" dirty="0" err="1" smtClean="0"/>
              <a:t>cannot</a:t>
            </a:r>
            <a:r>
              <a:rPr lang="de-DE" b="1" dirty="0" smtClean="0"/>
              <a:t> </a:t>
            </a:r>
            <a:r>
              <a:rPr lang="de-DE" b="1" dirty="0" err="1" smtClean="0"/>
              <a:t>afford</a:t>
            </a:r>
            <a:r>
              <a:rPr lang="de-DE" b="1" dirty="0" smtClean="0"/>
              <a:t> </a:t>
            </a:r>
            <a:r>
              <a:rPr lang="de-DE" b="1" dirty="0" err="1" smtClean="0"/>
              <a:t>our</a:t>
            </a:r>
            <a:r>
              <a:rPr lang="de-DE" b="1" dirty="0" smtClean="0"/>
              <a:t> </a:t>
            </a:r>
            <a:r>
              <a:rPr lang="de-DE" b="1" dirty="0" err="1" smtClean="0"/>
              <a:t>regular</a:t>
            </a:r>
            <a:r>
              <a:rPr lang="de-DE" b="1" dirty="0" smtClean="0"/>
              <a:t> </a:t>
            </a:r>
            <a:r>
              <a:rPr lang="de-DE" b="1" dirty="0" err="1" smtClean="0"/>
              <a:t>tariffs</a:t>
            </a:r>
            <a:r>
              <a:rPr lang="de-DE" b="1" dirty="0"/>
              <a:t> </a:t>
            </a:r>
            <a:r>
              <a:rPr lang="de-DE" b="1" dirty="0" smtClean="0"/>
              <a:t>(</a:t>
            </a:r>
            <a:r>
              <a:rPr lang="de-DE" b="1" dirty="0" err="1" smtClean="0"/>
              <a:t>while</a:t>
            </a:r>
            <a:r>
              <a:rPr lang="de-DE" b="1" dirty="0" smtClean="0"/>
              <a:t> </a:t>
            </a:r>
            <a:r>
              <a:rPr lang="de-DE" b="1" dirty="0" err="1" smtClean="0"/>
              <a:t>rides</a:t>
            </a:r>
            <a:r>
              <a:rPr lang="de-DE" b="1" dirty="0" smtClean="0"/>
              <a:t> </a:t>
            </a:r>
            <a:r>
              <a:rPr lang="de-DE" b="1" dirty="0" err="1" smtClean="0"/>
              <a:t>are</a:t>
            </a:r>
            <a:r>
              <a:rPr lang="de-DE" b="1" dirty="0" smtClean="0"/>
              <a:t> still </a:t>
            </a:r>
            <a:r>
              <a:rPr lang="de-DE" b="1" dirty="0" err="1" smtClean="0"/>
              <a:t>low</a:t>
            </a:r>
            <a:r>
              <a:rPr lang="de-DE" b="1" dirty="0" smtClean="0"/>
              <a:t>)?</a:t>
            </a:r>
          </a:p>
          <a:p>
            <a:r>
              <a:rPr lang="de-DE" b="1" dirty="0" err="1"/>
              <a:t>How</a:t>
            </a:r>
            <a:r>
              <a:rPr lang="de-DE" b="1" dirty="0"/>
              <a:t> </a:t>
            </a:r>
            <a:r>
              <a:rPr lang="de-DE" b="1" dirty="0" err="1"/>
              <a:t>can</a:t>
            </a:r>
            <a:r>
              <a:rPr lang="de-DE" b="1" dirty="0"/>
              <a:t> </a:t>
            </a:r>
            <a:r>
              <a:rPr lang="de-DE" b="1" dirty="0" err="1"/>
              <a:t>we</a:t>
            </a:r>
            <a:r>
              <a:rPr lang="de-DE" b="1" dirty="0"/>
              <a:t> </a:t>
            </a:r>
            <a:r>
              <a:rPr lang="de-DE" b="1" dirty="0" err="1"/>
              <a:t>help</a:t>
            </a:r>
            <a:r>
              <a:rPr lang="de-DE" b="1" dirty="0"/>
              <a:t> </a:t>
            </a:r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fellow</a:t>
            </a:r>
            <a:r>
              <a:rPr lang="de-DE" b="1" dirty="0"/>
              <a:t> </a:t>
            </a:r>
            <a:r>
              <a:rPr lang="de-DE" b="1" dirty="0" err="1"/>
              <a:t>citizen</a:t>
            </a:r>
            <a:r>
              <a:rPr lang="de-DE" b="1" dirty="0"/>
              <a:t> </a:t>
            </a:r>
            <a:r>
              <a:rPr lang="de-DE" b="1" dirty="0" err="1"/>
              <a:t>to</a:t>
            </a:r>
            <a:r>
              <a:rPr lang="de-DE" b="1" dirty="0"/>
              <a:t> </a:t>
            </a:r>
            <a:r>
              <a:rPr lang="de-DE" b="1" dirty="0" err="1"/>
              <a:t>stay</a:t>
            </a:r>
            <a:r>
              <a:rPr lang="de-DE" b="1" dirty="0"/>
              <a:t> </a:t>
            </a:r>
            <a:r>
              <a:rPr lang="de-DE" b="1" dirty="0" err="1"/>
              <a:t>healthy</a:t>
            </a:r>
            <a:r>
              <a:rPr lang="de-DE" b="1" dirty="0"/>
              <a:t> </a:t>
            </a:r>
            <a:r>
              <a:rPr lang="de-DE" b="1" dirty="0" err="1"/>
              <a:t>overall</a:t>
            </a:r>
            <a:r>
              <a:rPr lang="de-DE" b="1" dirty="0"/>
              <a:t>?</a:t>
            </a:r>
          </a:p>
          <a:p>
            <a:endParaRPr lang="de-DE" b="1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1601" y="4456497"/>
            <a:ext cx="3730399" cy="240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283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35816"/>
            <a:ext cx="12192000" cy="8132065"/>
          </a:xfrm>
          <a:prstGeom prst="rect">
            <a:avLst/>
          </a:prstGeom>
        </p:spPr>
      </p:pic>
      <p:sp>
        <p:nvSpPr>
          <p:cNvPr id="12" name="Rechteck 11" descr="Unterer Akzentblock für Folienbild">
            <a:extLst>
              <a:ext uri="{FF2B5EF4-FFF2-40B4-BE49-F238E27FC236}">
                <a16:creationId xmlns:a16="http://schemas.microsoft.com/office/drawing/2014/main" id="{D7F67FDF-D697-3249-AD21-75F6353FFBA5}"/>
              </a:ext>
            </a:extLst>
          </p:cNvPr>
          <p:cNvSpPr/>
          <p:nvPr/>
        </p:nvSpPr>
        <p:spPr>
          <a:xfrm>
            <a:off x="438912" y="4690872"/>
            <a:ext cx="73152" cy="11887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>
              <a:solidFill>
                <a:schemeClr val="tx1"/>
              </a:solidFill>
            </a:endParaRPr>
          </a:p>
        </p:txBody>
      </p:sp>
      <p:sp>
        <p:nvSpPr>
          <p:cNvPr id="51" name="Titel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1" y="4818351"/>
            <a:ext cx="4907643" cy="784830"/>
          </a:xfrm>
        </p:spPr>
        <p:txBody>
          <a:bodyPr rtlCol="0"/>
          <a:lstStyle/>
          <a:p>
            <a:pPr rtl="0"/>
            <a:r>
              <a:rPr lang="de-DE" sz="5000" dirty="0" err="1" smtClean="0"/>
              <a:t>Thank</a:t>
            </a:r>
            <a:r>
              <a:rPr lang="de-DE" sz="5000" dirty="0" smtClean="0"/>
              <a:t> </a:t>
            </a:r>
            <a:r>
              <a:rPr lang="de-DE" sz="5000" dirty="0" err="1" smtClean="0"/>
              <a:t>you</a:t>
            </a:r>
            <a:r>
              <a:rPr lang="de-DE" sz="5000" dirty="0" smtClean="0"/>
              <a:t>!</a:t>
            </a:r>
            <a:endParaRPr lang="de-DE" sz="5000" dirty="0"/>
          </a:p>
        </p:txBody>
      </p:sp>
    </p:spTree>
    <p:extLst>
      <p:ext uri="{BB962C8B-B14F-4D97-AF65-F5344CB8AC3E}">
        <p14:creationId xmlns:p14="http://schemas.microsoft.com/office/powerpoint/2010/main" val="308218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 descr="Deckblattbild, große Fisch">
            <a:extLst>
              <a:ext uri="{FF2B5EF4-FFF2-40B4-BE49-F238E27FC236}">
                <a16:creationId xmlns:a16="http://schemas.microsoft.com/office/drawing/2014/main" id="{8557C52B-FF7B-4358-81A2-8E139E5C53D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51" name="Titel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 smtClean="0"/>
              <a:t>„</a:t>
            </a:r>
            <a:r>
              <a:rPr lang="de-DE" dirty="0" err="1" smtClean="0"/>
              <a:t>It‘s</a:t>
            </a:r>
            <a:r>
              <a:rPr lang="de-DE" dirty="0" smtClean="0"/>
              <a:t> </a:t>
            </a:r>
            <a:r>
              <a:rPr lang="de-DE" dirty="0"/>
              <a:t>T</a:t>
            </a:r>
            <a:r>
              <a:rPr lang="de-DE" dirty="0" smtClean="0"/>
              <a:t>he Customer, Stupid!“</a:t>
            </a:r>
            <a:endParaRPr lang="de-DE" dirty="0"/>
          </a:p>
        </p:txBody>
      </p:sp>
      <p:sp>
        <p:nvSpPr>
          <p:cNvPr id="52" name="Untertitel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How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Provide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Maximum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Comfort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Service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Capital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Bikeshare‘s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Users.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hteck 4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55" b="39528"/>
          <a:stretch/>
        </p:blipFill>
        <p:spPr>
          <a:xfrm>
            <a:off x="-1" y="-57150"/>
            <a:ext cx="12191999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2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FF1F1F"/>
                </a:solidFill>
              </a:rPr>
              <a:t>Real Time Data: </a:t>
            </a:r>
            <a:r>
              <a:rPr lang="de-DE" dirty="0" err="1" smtClean="0">
                <a:solidFill>
                  <a:srgbClr val="FF1F1F"/>
                </a:solidFill>
              </a:rPr>
              <a:t>Availability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>
                <a:solidFill>
                  <a:srgbClr val="FF1F1F"/>
                </a:solidFill>
              </a:rPr>
              <a:t>O</a:t>
            </a:r>
            <a:r>
              <a:rPr lang="de-DE" dirty="0" err="1" smtClean="0">
                <a:solidFill>
                  <a:srgbClr val="FF1F1F"/>
                </a:solidFill>
              </a:rPr>
              <a:t>f</a:t>
            </a:r>
            <a:r>
              <a:rPr lang="de-DE" dirty="0" smtClean="0">
                <a:solidFill>
                  <a:srgbClr val="FF1F1F"/>
                </a:solidFill>
              </a:rPr>
              <a:t> Bikes</a:t>
            </a:r>
            <a:endParaRPr lang="de-DE" dirty="0">
              <a:solidFill>
                <a:srgbClr val="FF1F1F"/>
              </a:solidFill>
            </a:endParaRPr>
          </a:p>
        </p:txBody>
      </p:sp>
      <p:pic>
        <p:nvPicPr>
          <p:cNvPr id="11" name="Grafik 10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57" y="1486352"/>
            <a:ext cx="6667500" cy="428625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331" y="6039343"/>
            <a:ext cx="1271669" cy="818657"/>
          </a:xfrm>
          <a:prstGeom prst="rect">
            <a:avLst/>
          </a:prstGeom>
        </p:spPr>
      </p:pic>
      <p:sp>
        <p:nvSpPr>
          <p:cNvPr id="14" name="Rechteck 13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74107" y="-527791"/>
            <a:ext cx="128321" cy="1183906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6168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6352"/>
            <a:ext cx="12192000" cy="8128000"/>
          </a:xfrm>
          <a:prstGeom prst="rect">
            <a:avLst/>
          </a:prstGeom>
        </p:spPr>
      </p:pic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FF1F1F"/>
                </a:solidFill>
              </a:rPr>
              <a:t>Real Time Data: </a:t>
            </a:r>
            <a:r>
              <a:rPr lang="de-DE" dirty="0" err="1" smtClean="0">
                <a:solidFill>
                  <a:srgbClr val="FF1F1F"/>
                </a:solidFill>
              </a:rPr>
              <a:t>Availability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>
                <a:solidFill>
                  <a:srgbClr val="FF1F1F"/>
                </a:solidFill>
              </a:rPr>
              <a:t>O</a:t>
            </a:r>
            <a:r>
              <a:rPr lang="de-DE" dirty="0" err="1" smtClean="0">
                <a:solidFill>
                  <a:srgbClr val="FF1F1F"/>
                </a:solidFill>
              </a:rPr>
              <a:t>f</a:t>
            </a:r>
            <a:r>
              <a:rPr lang="de-DE" dirty="0" smtClean="0">
                <a:solidFill>
                  <a:srgbClr val="FF1F1F"/>
                </a:solidFill>
              </a:rPr>
              <a:t> Bikes</a:t>
            </a:r>
            <a:endParaRPr lang="de-DE" dirty="0">
              <a:solidFill>
                <a:srgbClr val="FF1F1F"/>
              </a:solidFill>
            </a:endParaRPr>
          </a:p>
        </p:txBody>
      </p:sp>
      <p:sp>
        <p:nvSpPr>
          <p:cNvPr id="14" name="Rechteck 13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74107" y="-527791"/>
            <a:ext cx="128321" cy="1183906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075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FF1F1F"/>
                </a:solidFill>
              </a:rPr>
              <a:t>Top Start </a:t>
            </a:r>
            <a:r>
              <a:rPr lang="de-DE" dirty="0" err="1" smtClean="0">
                <a:solidFill>
                  <a:srgbClr val="FF1F1F"/>
                </a:solidFill>
              </a:rPr>
              <a:t>Stations</a:t>
            </a:r>
            <a:r>
              <a:rPr lang="de-DE" dirty="0" smtClean="0">
                <a:solidFill>
                  <a:srgbClr val="FF1F1F"/>
                </a:solidFill>
              </a:rPr>
              <a:t> </a:t>
            </a:r>
            <a:r>
              <a:rPr lang="de-DE" dirty="0" err="1" smtClean="0">
                <a:solidFill>
                  <a:srgbClr val="FF1F1F"/>
                </a:solidFill>
              </a:rPr>
              <a:t>And</a:t>
            </a:r>
            <a:r>
              <a:rPr lang="de-DE" dirty="0" smtClean="0">
                <a:solidFill>
                  <a:srgbClr val="FF1F1F"/>
                </a:solidFill>
              </a:rPr>
              <a:t> Top End </a:t>
            </a:r>
            <a:r>
              <a:rPr lang="de-DE" dirty="0" err="1" smtClean="0">
                <a:solidFill>
                  <a:srgbClr val="FF1F1F"/>
                </a:solidFill>
              </a:rPr>
              <a:t>Stations</a:t>
            </a:r>
            <a:r>
              <a:rPr lang="de-DE" dirty="0" smtClean="0">
                <a:solidFill>
                  <a:srgbClr val="FF1F1F"/>
                </a:solidFill>
              </a:rPr>
              <a:t> (</a:t>
            </a:r>
            <a:r>
              <a:rPr lang="de-DE" dirty="0" err="1" smtClean="0">
                <a:solidFill>
                  <a:srgbClr val="FF1F1F"/>
                </a:solidFill>
              </a:rPr>
              <a:t>Dec</a:t>
            </a:r>
            <a:r>
              <a:rPr lang="de-DE" dirty="0" smtClean="0">
                <a:solidFill>
                  <a:srgbClr val="FF1F1F"/>
                </a:solidFill>
              </a:rPr>
              <a:t>. 2020)</a:t>
            </a:r>
            <a:endParaRPr lang="de-DE" dirty="0">
              <a:solidFill>
                <a:srgbClr val="FF1F1F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331" y="6039343"/>
            <a:ext cx="1271669" cy="818657"/>
          </a:xfrm>
          <a:prstGeom prst="rect">
            <a:avLst/>
          </a:prstGeom>
        </p:spPr>
      </p:pic>
      <p:sp>
        <p:nvSpPr>
          <p:cNvPr id="14" name="Rechteck 13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74107" y="-527791"/>
            <a:ext cx="128321" cy="1183906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012" y="1885950"/>
            <a:ext cx="6460833" cy="4153393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945" y="1885950"/>
            <a:ext cx="6460833" cy="415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52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Top 50 Circle Rides (</a:t>
            </a:r>
            <a:r>
              <a:rPr lang="de-DE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Dec</a:t>
            </a:r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 2020)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Grafik 1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57" y="1464983"/>
            <a:ext cx="6667500" cy="428625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331" y="6039343"/>
            <a:ext cx="1271669" cy="818657"/>
          </a:xfrm>
          <a:prstGeom prst="rect">
            <a:avLst/>
          </a:prstGeom>
        </p:spPr>
      </p:pic>
      <p:sp>
        <p:nvSpPr>
          <p:cNvPr id="14" name="Rechteck 13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74107" y="-527791"/>
            <a:ext cx="128321" cy="1183906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32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 descr="Deckblattbild, große Fisch">
            <a:extLst>
              <a:ext uri="{FF2B5EF4-FFF2-40B4-BE49-F238E27FC236}">
                <a16:creationId xmlns:a16="http://schemas.microsoft.com/office/drawing/2014/main" id="{8557C52B-FF7B-4358-81A2-8E139E5C53D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51" name="Titel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0" y="4292053"/>
            <a:ext cx="10968809" cy="1311128"/>
          </a:xfrm>
        </p:spPr>
        <p:txBody>
          <a:bodyPr rtlCol="0"/>
          <a:lstStyle/>
          <a:p>
            <a:pPr rtl="0"/>
            <a:r>
              <a:rPr lang="de-DE" dirty="0" err="1" smtClean="0"/>
              <a:t>Predicting</a:t>
            </a:r>
            <a:r>
              <a:rPr lang="de-DE" dirty="0" smtClean="0"/>
              <a:t> The Future In Times </a:t>
            </a:r>
            <a:r>
              <a:rPr lang="de-DE" dirty="0" err="1" smtClean="0"/>
              <a:t>Of</a:t>
            </a:r>
            <a:r>
              <a:rPr lang="de-DE" dirty="0" smtClean="0"/>
              <a:t> Corona</a:t>
            </a:r>
            <a:endParaRPr lang="de-DE" dirty="0"/>
          </a:p>
        </p:txBody>
      </p:sp>
      <p:sp>
        <p:nvSpPr>
          <p:cNvPr id="52" name="Untertitel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 err="1" smtClean="0"/>
              <a:t>Calculating</a:t>
            </a:r>
            <a:r>
              <a:rPr lang="de-DE" dirty="0" smtClean="0"/>
              <a:t> 2021 </a:t>
            </a:r>
            <a:r>
              <a:rPr lang="de-DE" dirty="0" err="1"/>
              <a:t>f</a:t>
            </a:r>
            <a:r>
              <a:rPr lang="de-DE" dirty="0" err="1" smtClean="0"/>
              <a:t>rom</a:t>
            </a:r>
            <a:r>
              <a:rPr lang="de-DE" dirty="0" smtClean="0"/>
              <a:t> 2019 </a:t>
            </a:r>
            <a:r>
              <a:rPr lang="de-DE" dirty="0" err="1" smtClean="0"/>
              <a:t>and</a:t>
            </a:r>
            <a:r>
              <a:rPr lang="de-DE" dirty="0" smtClean="0"/>
              <a:t> 2020</a:t>
            </a:r>
            <a:endParaRPr lang="de-DE" dirty="0"/>
          </a:p>
        </p:txBody>
      </p:sp>
      <p:sp>
        <p:nvSpPr>
          <p:cNvPr id="5" name="Rechteck 4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55" b="39528"/>
          <a:stretch/>
        </p:blipFill>
        <p:spPr>
          <a:xfrm>
            <a:off x="-1" y="-57150"/>
            <a:ext cx="12191999" cy="4019550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29" b="24565"/>
          <a:stretch/>
        </p:blipFill>
        <p:spPr>
          <a:xfrm>
            <a:off x="0" y="-100013"/>
            <a:ext cx="12192000" cy="410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70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331" y="6039343"/>
            <a:ext cx="1271669" cy="818657"/>
          </a:xfrm>
          <a:prstGeom prst="rect">
            <a:avLst/>
          </a:prstGeom>
        </p:spPr>
      </p:pic>
      <p:sp>
        <p:nvSpPr>
          <p:cNvPr id="14" name="Rechteck 13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74107" y="-527791"/>
            <a:ext cx="128321" cy="1183906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6" name="Grafik 5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156" y="809968"/>
            <a:ext cx="9779000" cy="6286500"/>
          </a:xfrm>
          <a:prstGeom prst="rect">
            <a:avLst/>
          </a:prstGeom>
        </p:spPr>
      </p:pic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The Future </a:t>
            </a:r>
            <a:r>
              <a:rPr lang="de-DE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Is</a:t>
            </a:r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A Matter </a:t>
            </a:r>
            <a:r>
              <a:rPr lang="de-DE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Of</a:t>
            </a:r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Perspective</a:t>
            </a:r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: Data Basis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22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The Future </a:t>
            </a:r>
            <a:r>
              <a:rPr lang="de-DE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Is</a:t>
            </a:r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A Matter </a:t>
            </a:r>
            <a:r>
              <a:rPr lang="de-DE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Of</a:t>
            </a:r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Perspective</a:t>
            </a:r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: 2020 </a:t>
            </a:r>
            <a:r>
              <a:rPr lang="de-DE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Only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331" y="6039343"/>
            <a:ext cx="1271669" cy="818657"/>
          </a:xfrm>
          <a:prstGeom prst="rect">
            <a:avLst/>
          </a:prstGeom>
        </p:spPr>
      </p:pic>
      <p:sp>
        <p:nvSpPr>
          <p:cNvPr id="14" name="Rechteck 13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74107" y="-527791"/>
            <a:ext cx="128321" cy="1183906"/>
          </a:xfrm>
          <a:prstGeom prst="rect">
            <a:avLst/>
          </a:prstGeom>
          <a:solidFill>
            <a:srgbClr val="F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221" y="1463038"/>
            <a:ext cx="9044461" cy="538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24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MSFT_01">
      <a:dk1>
        <a:sysClr val="windowText" lastClr="000000"/>
      </a:dk1>
      <a:lt1>
        <a:sysClr val="window" lastClr="FFFFFF"/>
      </a:lt1>
      <a:dk2>
        <a:srgbClr val="3F3F3F"/>
      </a:dk2>
      <a:lt2>
        <a:srgbClr val="FFFFFF"/>
      </a:lt2>
      <a:accent1>
        <a:srgbClr val="01C6FD"/>
      </a:accent1>
      <a:accent2>
        <a:srgbClr val="067F9C"/>
      </a:accent2>
      <a:accent3>
        <a:srgbClr val="014E52"/>
      </a:accent3>
      <a:accent4>
        <a:srgbClr val="ED7D31"/>
      </a:accent4>
      <a:accent5>
        <a:srgbClr val="79AE02"/>
      </a:accent5>
      <a:accent6>
        <a:srgbClr val="0070C0"/>
      </a:accent6>
      <a:hlink>
        <a:srgbClr val="01C6FD"/>
      </a:hlink>
      <a:folHlink>
        <a:srgbClr val="954F72"/>
      </a:folHlink>
    </a:clrScheme>
    <a:fontScheme name="MSFT_0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549_TF89715846" id="{58613AD0-624B-49D0-8DD4-6B45BF23BDF7}" vid="{B259D09C-6777-4963-9A91-47246535ED89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23BE856-B6C2-4675-AE16-47A27D415D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50439D9-8631-4FC1-BCE0-1BDB23425EE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67D8A4B1-1036-4F2B-9C1A-A86F68D314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Präsentation „Ozean“</Template>
  <TotalTime>0</TotalTime>
  <Words>272</Words>
  <Application>Microsoft Office PowerPoint</Application>
  <PresentationFormat>Breitbild</PresentationFormat>
  <Paragraphs>44</Paragraphs>
  <Slides>16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Wingdings</vt:lpstr>
      <vt:lpstr>Office-Design</vt:lpstr>
      <vt:lpstr>Capital Bikeshare</vt:lpstr>
      <vt:lpstr>„It‘s The Customer, Stupid!“</vt:lpstr>
      <vt:lpstr>Real Time Data: Availability Of Bikes</vt:lpstr>
      <vt:lpstr>Real Time Data: Availability Of Bikes</vt:lpstr>
      <vt:lpstr>Top Start Stations And Top End Stations (Dec. 2020)</vt:lpstr>
      <vt:lpstr>Top 50 Circle Rides (Dec. 2020)</vt:lpstr>
      <vt:lpstr>Predicting The Future In Times Of Corona</vt:lpstr>
      <vt:lpstr>The Future Is A Matter Of Perspective: Data Basis</vt:lpstr>
      <vt:lpstr>The Future Is A Matter Of Perspective: 2020 Only</vt:lpstr>
      <vt:lpstr>The Future Is A Matter Of Perspective: 2020 Only</vt:lpstr>
      <vt:lpstr>The Future Is A Matter Of Perspective: 2019 + 2020</vt:lpstr>
      <vt:lpstr>The Future Is A Matter Of Perspective: 2019 + 2020</vt:lpstr>
      <vt:lpstr>KPI Recommendations: Bike Availability </vt:lpstr>
      <vt:lpstr>Further Recommendations: User Experience</vt:lpstr>
      <vt:lpstr>KPI Are Just Pointers To Really Important Questions</vt:lpstr>
      <vt:lpstr>Thank you!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2021-02-08T14:20:32Z</dcterms:created>
  <dcterms:modified xsi:type="dcterms:W3CDTF">2021-02-09T09:50:49Z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